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95" r:id="rId2"/>
    <p:sldId id="292" r:id="rId3"/>
    <p:sldId id="300" r:id="rId4"/>
    <p:sldId id="302" r:id="rId5"/>
    <p:sldId id="301" r:id="rId6"/>
    <p:sldId id="304" r:id="rId7"/>
    <p:sldId id="306" r:id="rId8"/>
    <p:sldId id="307" r:id="rId9"/>
    <p:sldId id="308" r:id="rId10"/>
    <p:sldId id="309" r:id="rId11"/>
    <p:sldId id="287" r:id="rId12"/>
    <p:sldId id="303" r:id="rId13"/>
    <p:sldId id="294" r:id="rId14"/>
    <p:sldId id="288" r:id="rId15"/>
    <p:sldId id="299" r:id="rId16"/>
    <p:sldId id="256" r:id="rId17"/>
    <p:sldId id="258" r:id="rId18"/>
    <p:sldId id="257" r:id="rId19"/>
    <p:sldId id="260" r:id="rId20"/>
    <p:sldId id="259" r:id="rId21"/>
    <p:sldId id="291" r:id="rId22"/>
    <p:sldId id="262" r:id="rId23"/>
    <p:sldId id="263" r:id="rId24"/>
    <p:sldId id="264" r:id="rId25"/>
    <p:sldId id="265" r:id="rId26"/>
    <p:sldId id="266" r:id="rId27"/>
    <p:sldId id="313" r:id="rId28"/>
    <p:sldId id="310" r:id="rId29"/>
    <p:sldId id="305" r:id="rId30"/>
    <p:sldId id="268" r:id="rId31"/>
    <p:sldId id="269" r:id="rId32"/>
    <p:sldId id="293" r:id="rId33"/>
    <p:sldId id="270" r:id="rId34"/>
    <p:sldId id="271" r:id="rId35"/>
    <p:sldId id="272" r:id="rId36"/>
    <p:sldId id="274" r:id="rId37"/>
    <p:sldId id="275" r:id="rId38"/>
    <p:sldId id="276" r:id="rId39"/>
    <p:sldId id="285" r:id="rId40"/>
    <p:sldId id="289" r:id="rId41"/>
    <p:sldId id="284" r:id="rId42"/>
    <p:sldId id="280" r:id="rId43"/>
    <p:sldId id="281" r:id="rId44"/>
    <p:sldId id="282" r:id="rId45"/>
    <p:sldId id="283" r:id="rId46"/>
    <p:sldId id="273" r:id="rId47"/>
    <p:sldId id="312" r:id="rId48"/>
    <p:sldId id="311" r:id="rId49"/>
    <p:sldId id="261" r:id="rId50"/>
    <p:sldId id="279" r:id="rId51"/>
    <p:sldId id="290" r:id="rId52"/>
    <p:sldId id="297" r:id="rId53"/>
    <p:sldId id="296" r:id="rId54"/>
    <p:sldId id="298" r:id="rId55"/>
    <p:sldId id="278" r:id="rId56"/>
    <p:sldId id="286" r:id="rId57"/>
  </p:sldIdLst>
  <p:sldSz cx="12192000" cy="6858000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327"/>
    <a:srgbClr val="E1471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5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44.png"/><Relationship Id="rId1" Type="http://schemas.openxmlformats.org/officeDocument/2006/relationships/image" Target="../media/image35.png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8A07A-CA6A-461A-BCD8-84FE2701FD7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340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B4D31-CB85-4C34-BA5C-3AC9400D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0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D05-9FD1-46B9-8B63-8ACB36DE6C22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9B8-B34C-4B4E-B076-46AE1AA037C7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0985-1BB2-4D16-8BE9-4ED220EFBF0E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0302-C44B-48D0-9D7C-F3DC2CC6FA8F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A65D-E6D4-462E-86A8-75C2C141A327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DEC5-1BC1-406A-B53A-973249676A26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B25-FD8C-40C8-8892-39FAC6DA3AC0}" type="datetime1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F17-934E-42D5-B3AB-1D9D34CBFA5E}" type="datetime1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0C0-BD8F-4C19-BD4E-79A11857C1B5}" type="datetime1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7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7393-CAD2-448C-A8EF-5102F8DB0D8F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27F0-26B2-4AD4-8459-CA4992E803E3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6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09966-7549-42CE-AAD8-FF5A90629421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/" TargetMode="Externa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0.emf"/><Relationship Id="rId9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hyperlink" Target="/" TargetMode="Externa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wmf"/><Relationship Id="rId4" Type="http://schemas.openxmlformats.org/officeDocument/2006/relationships/hyperlink" Target="/" TargetMode="External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png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70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2318040"/>
            <a:ext cx="10515600" cy="33650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Elementary Photophysical Transitions and Photochemical Reactions</a:t>
            </a:r>
            <a:br>
              <a:rPr lang="en-US" b="1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7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NSF REU June 09, 2023</a:t>
            </a:r>
            <a:endParaRPr lang="en-US" sz="27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7" descr="C:\Users\saltiel\Pictures\Seal FSU2006\Sea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954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h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755" y="517033"/>
            <a:ext cx="8519493" cy="163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099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Kasha Guitar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70" y="1371601"/>
            <a:ext cx="4775200" cy="51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17" t="12307" r="28938" b="53987"/>
          <a:stretch/>
        </p:blipFill>
        <p:spPr>
          <a:xfrm>
            <a:off x="2394149" y="1756229"/>
            <a:ext cx="6903131" cy="4717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171" y="783771"/>
            <a:ext cx="416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Triplet Sensitization</a:t>
            </a:r>
            <a:endParaRPr 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 Sensitized Stilbene Photoisomerization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88" y="1371600"/>
            <a:ext cx="7934113" cy="342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338047"/>
              </p:ext>
            </p:extLst>
          </p:nvPr>
        </p:nvGraphicFramePr>
        <p:xfrm>
          <a:off x="3534834" y="4968876"/>
          <a:ext cx="5306484" cy="12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CS ChemDraw Drawing" r:id="rId4" imgW="3979261" imgH="1101809" progId="ChemDraw.Document.6.0">
                  <p:embed/>
                </p:oleObj>
              </mc:Choice>
              <mc:Fallback>
                <p:oleObj name="CS ChemDraw Drawing" r:id="rId4" imgW="3979261" imgH="1101809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4834" y="4968876"/>
                        <a:ext cx="5306484" cy="127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11672" y="6316721"/>
            <a:ext cx="7365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Hammond, G. S.; Saltiel, J. </a:t>
            </a:r>
            <a:r>
              <a:rPr lang="en-US" sz="2400" i="1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J. Am. Soc. Chem.</a:t>
            </a:r>
            <a:r>
              <a:rPr lang="en-US" sz="24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1962-1964.</a:t>
            </a:r>
            <a:endParaRPr lang="en-US" sz="2400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3779" y="20810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The Saltiel Plot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0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The Photostationary State</a:t>
            </a:r>
            <a:endParaRPr lang="en-US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571" y="1857828"/>
            <a:ext cx="4386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t-St  +  </a:t>
            </a:r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S* 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t*  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+  </a:t>
            </a:r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S*</a:t>
            </a:r>
          </a:p>
          <a:p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t* </a:t>
            </a:r>
            <a:r>
              <a:rPr lang="en-US" sz="2800" b="1" dirty="0" smtClean="0">
                <a:latin typeface="Utsaah" panose="020B0604020202020204" pitchFamily="34" charset="0"/>
                <a:cs typeface="Utsaah" panose="020B0604020202020204" pitchFamily="34" charset="0"/>
                <a:sym typeface="MT Extra Tiger" panose="05050102010706020507" pitchFamily="18" charset="2"/>
              </a:rPr>
              <a:t>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p*</a:t>
            </a:r>
          </a:p>
          <a:p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*  </a:t>
            </a:r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  + (1-)</a:t>
            </a:r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c</a:t>
            </a:r>
            <a:endParaRPr lang="en-US" sz="2800" b="1" dirty="0" smtClean="0"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c-St  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+ 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S* 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c*  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+ 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*</a:t>
            </a:r>
            <a:endParaRPr lang="en-US" sz="2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19081"/>
              </p:ext>
            </p:extLst>
          </p:nvPr>
        </p:nvGraphicFramePr>
        <p:xfrm>
          <a:off x="5926138" y="1690688"/>
          <a:ext cx="5332412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3" imgW="2425680" imgH="1803240" progId="Equation.DSMT4">
                  <p:embed/>
                </p:oleObj>
              </mc:Choice>
              <mc:Fallback>
                <p:oleObj name="Equation" r:id="rId3" imgW="2425680" imgH="1803240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1690688"/>
                        <a:ext cx="5332412" cy="3997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0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52" t="5345" r="50956" b="20036"/>
          <a:stretch/>
        </p:blipFill>
        <p:spPr>
          <a:xfrm>
            <a:off x="3468916" y="634928"/>
            <a:ext cx="5791200" cy="6056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2401" y="497839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5 kcal/mol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2864" y="126999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62 kcal/mol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60116" y="2339366"/>
            <a:ext cx="202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57 kcal/mol </a:t>
            </a:r>
          </a:p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Vertical Excitation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506" y="2662531"/>
            <a:ext cx="202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49 kcal/mol </a:t>
            </a:r>
          </a:p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Vertical Excitation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85254"/>
              </p:ext>
            </p:extLst>
          </p:nvPr>
        </p:nvGraphicFramePr>
        <p:xfrm>
          <a:off x="4537710" y="2082346"/>
          <a:ext cx="74701" cy="342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CS ChemDraw Drawing" r:id="rId4" imgW="136728" imgH="2139351" progId="ChemDraw.Document.6.0">
                  <p:embed/>
                </p:oleObj>
              </mc:Choice>
              <mc:Fallback>
                <p:oleObj name="CS ChemDraw Drawing" r:id="rId4" imgW="136728" imgH="21393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7710" y="2082346"/>
                        <a:ext cx="74701" cy="3426914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10005"/>
              </p:ext>
            </p:extLst>
          </p:nvPr>
        </p:nvGraphicFramePr>
        <p:xfrm>
          <a:off x="8286434" y="1269997"/>
          <a:ext cx="136525" cy="389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CS ChemDraw Drawing" r:id="rId6" imgW="136728" imgH="2139351" progId="ChemDraw.Document.6.0">
                  <p:embed/>
                </p:oleObj>
              </mc:Choice>
              <mc:Fallback>
                <p:oleObj name="CS ChemDraw Drawing" r:id="rId6" imgW="136728" imgH="2139351" progId="ChemDraw.Document.6.0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6434" y="1269997"/>
                        <a:ext cx="136525" cy="3893066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19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2442"/>
            <a:ext cx="10515600" cy="70102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Nonvertical</a:t>
            </a:r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Triplet Energy Transfer</a:t>
            </a:r>
            <a:endParaRPr lang="en-US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152" t="5345" r="50956" b="20036"/>
          <a:stretch/>
        </p:blipFill>
        <p:spPr>
          <a:xfrm>
            <a:off x="3468916" y="989662"/>
            <a:ext cx="5572214" cy="582715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971"/>
              </p:ext>
            </p:extLst>
          </p:nvPr>
        </p:nvGraphicFramePr>
        <p:xfrm>
          <a:off x="7520940" y="2251710"/>
          <a:ext cx="74701" cy="294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CS ChemDraw Drawing" r:id="rId4" imgW="136728" imgH="2139351" progId="ChemDraw.Document.6.0">
                  <p:embed/>
                </p:oleObj>
              </mc:Choice>
              <mc:Fallback>
                <p:oleObj name="CS ChemDraw Drawing" r:id="rId4" imgW="136728" imgH="2139351" progId="ChemDraw.Document.6.0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0940" y="2251710"/>
                        <a:ext cx="74701" cy="294894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78916"/>
              </p:ext>
            </p:extLst>
          </p:nvPr>
        </p:nvGraphicFramePr>
        <p:xfrm>
          <a:off x="7520940" y="5151437"/>
          <a:ext cx="1089660" cy="4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CS ChemDraw Drawing" r:id="rId6" imgW="409643" imgH="48524" progId="ChemDraw.Document.6.0">
                  <p:embed/>
                </p:oleObj>
              </mc:Choice>
              <mc:Fallback>
                <p:oleObj name="CS ChemDraw Drawing" r:id="rId6" imgW="409643" imgH="485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0940" y="5151437"/>
                        <a:ext cx="1089660" cy="4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209946"/>
              </p:ext>
            </p:extLst>
          </p:nvPr>
        </p:nvGraphicFramePr>
        <p:xfrm>
          <a:off x="6957644" y="2697480"/>
          <a:ext cx="12818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CS ChemDraw Drawing" r:id="rId8" imgW="950609" imgH="1953344" progId="ChemDraw.Document.6.0">
                  <p:embed/>
                </p:oleObj>
              </mc:Choice>
              <mc:Fallback>
                <p:oleObj name="CS ChemDraw Drawing" r:id="rId8" imgW="950609" imgH="19533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7644" y="2697480"/>
                        <a:ext cx="1281800" cy="263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13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59827"/>
              </p:ext>
            </p:extLst>
          </p:nvPr>
        </p:nvGraphicFramePr>
        <p:xfrm>
          <a:off x="1513490" y="457200"/>
          <a:ext cx="33147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r:id="rId3" imgW="2650361" imgH="2033554" progId="MDLDrawOLE.MDLDrawObject.1">
                  <p:embed/>
                </p:oleObj>
              </mc:Choice>
              <mc:Fallback>
                <p:oleObj r:id="rId3" imgW="2650361" imgH="2033554" progId="MDLDrawOLE.MDLDrawObject.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490" y="457200"/>
                        <a:ext cx="3314700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Picture 17" descr="New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9" r="-574" b="27588"/>
          <a:stretch>
            <a:fillRect/>
          </a:stretch>
        </p:blipFill>
        <p:spPr bwMode="auto">
          <a:xfrm>
            <a:off x="1513490" y="3438525"/>
            <a:ext cx="7762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618765" y="885168"/>
            <a:ext cx="3657600" cy="1485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Average bond energies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C-C        83 kcal/mol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C=C      146 kcal/mol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 bond  ~ 63 kcal/mol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981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 b="9122"/>
          <a:stretch/>
        </p:blipFill>
        <p:spPr bwMode="auto">
          <a:xfrm>
            <a:off x="2819717" y="1519237"/>
            <a:ext cx="6552565" cy="381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27" descr="2-buteneinterco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2290" b="11301"/>
          <a:stretch>
            <a:fillRect/>
          </a:stretch>
        </p:blipFill>
        <p:spPr bwMode="auto">
          <a:xfrm>
            <a:off x="1450182" y="1880054"/>
            <a:ext cx="77914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7"/>
          <p:cNvSpPr txBox="1">
            <a:spLocks noChangeArrowheads="1"/>
          </p:cNvSpPr>
          <p:nvPr/>
        </p:nvSpPr>
        <p:spPr bwMode="auto">
          <a:xfrm>
            <a:off x="8534400" y="2550795"/>
            <a:ext cx="36576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 bond  ~ </a:t>
            </a:r>
            <a:r>
              <a:rPr kumimoji="0" lang="en-US" alt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­</a:t>
            </a:r>
            <a:r>
              <a:rPr kumimoji="0" lang="en-US" altLang="en-US" sz="22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66 kcal/mol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21568" y="187283"/>
            <a:ext cx="924163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0" algn="l"/>
              </a:tabLst>
            </a:pPr>
            <a:r>
              <a:rPr kumimoji="0" lang="en-US" alt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cis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and </a:t>
            </a:r>
            <a:r>
              <a:rPr kumimoji="0" lang="en-US" alt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-2-butenes are stable separable isomers.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0" algn="l"/>
              </a:tabLst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have the same connectivity and are stereoisomers.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0" algn="l"/>
              </a:tabLst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Rotation about a double bond occurs only at very high </a:t>
            </a:r>
            <a:r>
              <a:rPr kumimoji="0" lang="en-US" alt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0" algn="l"/>
              </a:tabLst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following light absorption.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448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898507"/>
              </p:ext>
            </p:extLst>
          </p:nvPr>
        </p:nvGraphicFramePr>
        <p:xfrm>
          <a:off x="2898775" y="1470253"/>
          <a:ext cx="6391275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CS ChemDraw Drawing" r:id="rId3" imgW="6391343" imgH="3539796" progId="ChemDraw.Document.6.0">
                  <p:embed/>
                </p:oleObj>
              </mc:Choice>
              <mc:Fallback>
                <p:oleObj name="CS ChemDraw Drawing" r:id="rId3" imgW="6391343" imgH="35397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8775" y="1470253"/>
                        <a:ext cx="6391275" cy="35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8635" y="5312228"/>
            <a:ext cx="5572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aa,  bb,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1/2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(ab +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ba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),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1/2(ab -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ba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              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endParaRPr lang="en-US" b="1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50" r="9902"/>
          <a:stretch/>
        </p:blipFill>
        <p:spPr>
          <a:xfrm>
            <a:off x="2463450" y="87084"/>
            <a:ext cx="7993295" cy="613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505" y="6130154"/>
            <a:ext cx="110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From Photochemistry of Organic Compounds by Peter </a:t>
            </a:r>
            <a:r>
              <a:rPr lang="en-US" sz="24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Kl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Wirz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  <a:endParaRPr lang="en-US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6" y="1741715"/>
            <a:ext cx="246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Photochemistry’s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Icons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Why I am here.</a:t>
            </a:r>
            <a:endParaRPr lang="en-US" sz="2400" b="1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53341"/>
              </p:ext>
            </p:extLst>
          </p:nvPr>
        </p:nvGraphicFramePr>
        <p:xfrm>
          <a:off x="3447416" y="4758691"/>
          <a:ext cx="3770964" cy="20993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56988">
                  <a:extLst>
                    <a:ext uri="{9D8B030D-6E8A-4147-A177-3AD203B41FA5}">
                      <a16:colId xmlns:a16="http://schemas.microsoft.com/office/drawing/2014/main" val="4073921647"/>
                    </a:ext>
                  </a:extLst>
                </a:gridCol>
                <a:gridCol w="1256988">
                  <a:extLst>
                    <a:ext uri="{9D8B030D-6E8A-4147-A177-3AD203B41FA5}">
                      <a16:colId xmlns:a16="http://schemas.microsoft.com/office/drawing/2014/main" val="618300928"/>
                    </a:ext>
                  </a:extLst>
                </a:gridCol>
                <a:gridCol w="1256988">
                  <a:extLst>
                    <a:ext uri="{9D8B030D-6E8A-4147-A177-3AD203B41FA5}">
                      <a16:colId xmlns:a16="http://schemas.microsoft.com/office/drawing/2014/main" val="1676308999"/>
                    </a:ext>
                  </a:extLst>
                </a:gridCol>
              </a:tblGrid>
              <a:tr h="657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λ­</a:t>
                      </a:r>
                      <a:r>
                        <a:rPr lang="en-US" sz="2000" baseline="-25000" dirty="0" err="1">
                          <a:effectLst/>
                        </a:rPr>
                        <a:t>max</a:t>
                      </a:r>
                      <a:r>
                        <a:rPr lang="en-US" sz="2000" dirty="0">
                          <a:effectLst/>
                        </a:rPr>
                        <a:t>, nm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ε</a:t>
                      </a:r>
                      <a:r>
                        <a:rPr lang="en-US" sz="2000" baseline="-25000" dirty="0" err="1">
                          <a:effectLst/>
                        </a:rPr>
                        <a:t>max</a:t>
                      </a:r>
                      <a:r>
                        <a:rPr lang="en-US" sz="2000" dirty="0">
                          <a:effectLst/>
                        </a:rPr>
                        <a:t> x 10</a:t>
                      </a:r>
                      <a:r>
                        <a:rPr lang="en-US" sz="2000" baseline="30000" dirty="0">
                          <a:effectLst/>
                        </a:rPr>
                        <a:t>-3</a:t>
                      </a:r>
                      <a:r>
                        <a:rPr lang="en-US" sz="2000" dirty="0">
                          <a:effectLst/>
                        </a:rPr>
                        <a:t>, M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cm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00539"/>
                  </a:ext>
                </a:extLst>
              </a:tr>
              <a:tr h="3673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294.1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28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6515738"/>
                  </a:ext>
                </a:extLst>
              </a:tr>
              <a:tr h="37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328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53</a:t>
                      </a:r>
                      <a:endParaRPr lang="en-US" sz="1200" b="1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71604"/>
                  </a:ext>
                </a:extLst>
              </a:tr>
              <a:tr h="3673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348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80</a:t>
                      </a:r>
                      <a:endParaRPr lang="en-US" sz="1200" b="1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271120"/>
                  </a:ext>
                </a:extLst>
              </a:tr>
              <a:tr h="328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404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86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866657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4892" r="6642" b="7065"/>
          <a:stretch>
            <a:fillRect/>
          </a:stretch>
        </p:blipFill>
        <p:spPr bwMode="auto">
          <a:xfrm>
            <a:off x="3746073" y="220702"/>
            <a:ext cx="2826849" cy="22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95190"/>
              </p:ext>
            </p:extLst>
          </p:nvPr>
        </p:nvGraphicFramePr>
        <p:xfrm>
          <a:off x="2388198" y="2105699"/>
          <a:ext cx="6508375" cy="27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r:id="rId4" imgW="5689883" imgH="1905106" progId="ISISServer">
                  <p:embed/>
                </p:oleObj>
              </mc:Choice>
              <mc:Fallback>
                <p:oleObj r:id="rId4" imgW="5689883" imgH="1905106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198" y="2105699"/>
                        <a:ext cx="6508375" cy="271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67150" y="2705100"/>
            <a:ext cx="980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98399" y="5001133"/>
            <a:ext cx="3544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Effect of Conjugation</a:t>
            </a:r>
            <a:endParaRPr lang="en-US" sz="2400" b="1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67150" y="7962900"/>
            <a:ext cx="980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12019" y="957431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Absorbance</a:t>
            </a:r>
            <a:endParaRPr lang="en-US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5"/>
          <a:stretch>
            <a:fillRect/>
          </a:stretch>
        </p:blipFill>
        <p:spPr bwMode="auto">
          <a:xfrm>
            <a:off x="4869285" y="3577366"/>
            <a:ext cx="4124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3440" y="210322"/>
            <a:ext cx="1159856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Molecular Orbital Analysis of the Diels-Alder Reaction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The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diene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is the electron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donor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and the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dienophile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is the electron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acceptor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The concerted nature of the D-A reaction can be understood by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considering the interaction of the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HOMO of the diene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with the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LUMO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the dienophile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(Fukui/Kyoto, Woodward/Harvard, Hoffmann/Harvard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now Cornell---Nobel prize in Chemistry)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238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2282" y="6326778"/>
            <a:ext cx="618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1965                               1981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>
            <a:fillRect/>
          </a:stretch>
        </p:blipFill>
        <p:spPr bwMode="auto">
          <a:xfrm>
            <a:off x="2526496" y="3576111"/>
            <a:ext cx="1929389" cy="26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18109" y="834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66807"/>
              </p:ext>
            </p:extLst>
          </p:nvPr>
        </p:nvGraphicFramePr>
        <p:xfrm>
          <a:off x="1514475" y="1019175"/>
          <a:ext cx="9115425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r:id="rId3" imgW="5402463" imgH="3268439" progId="MDLDrawOLE.MDLDrawObject.1">
                  <p:embed/>
                </p:oleObj>
              </mc:Choice>
              <mc:Fallback>
                <p:oleObj r:id="rId3" imgW="5402463" imgH="3268439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1019175"/>
                        <a:ext cx="9115425" cy="549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00600" y="771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311552"/>
              </p:ext>
            </p:extLst>
          </p:nvPr>
        </p:nvGraphicFramePr>
        <p:xfrm>
          <a:off x="4348655" y="2484717"/>
          <a:ext cx="275272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r:id="rId3" imgW="1690370" imgH="1907540" progId="MDLDrawOLE.MDLDrawObject.1">
                  <p:embed/>
                </p:oleObj>
              </mc:Choice>
              <mc:Fallback>
                <p:oleObj r:id="rId3" imgW="1690370" imgH="190754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55" y="2484717"/>
                        <a:ext cx="2752725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17076" y="32161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HOMO Donor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6632" y="4694761"/>
            <a:ext cx="200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LUMO Acceptor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5418" y="683791"/>
            <a:ext cx="10850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Frontier Orbital Control of Diels-Alder Reaction</a:t>
            </a:r>
            <a:endParaRPr lang="en-US" sz="4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79650"/>
              </p:ext>
            </p:extLst>
          </p:nvPr>
        </p:nvGraphicFramePr>
        <p:xfrm>
          <a:off x="785790" y="1166812"/>
          <a:ext cx="10446757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r:id="rId3" imgW="6853549" imgH="1219624" progId="MDLDrawOLE.MDLDrawObject.1">
                  <p:embed/>
                </p:oleObj>
              </mc:Choice>
              <mc:Fallback>
                <p:oleObj r:id="rId3" imgW="6853549" imgH="1219624" progId="MDLDrawOLE.MDLDrawObject.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90" y="1166812"/>
                        <a:ext cx="10446757" cy="183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7430"/>
              </p:ext>
            </p:extLst>
          </p:nvPr>
        </p:nvGraphicFramePr>
        <p:xfrm>
          <a:off x="1439023" y="3005137"/>
          <a:ext cx="8794895" cy="191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r:id="rId5" imgW="5440680" imgH="1329690" progId="MDLDrawOLE.MDLDrawObject.1">
                  <p:embed/>
                </p:oleObj>
              </mc:Choice>
              <mc:Fallback>
                <p:oleObj r:id="rId5" imgW="5440680" imgH="132969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023" y="3005137"/>
                        <a:ext cx="8794895" cy="19137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5145" y="355493"/>
            <a:ext cx="98657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Electrocyclic</a:t>
            </a: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reactions are stereospecific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838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58861"/>
              </p:ext>
            </p:extLst>
          </p:nvPr>
        </p:nvGraphicFramePr>
        <p:xfrm>
          <a:off x="657225" y="990600"/>
          <a:ext cx="91154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r:id="rId3" imgW="5605780" imgH="2139950" progId="MDLDrawOLE.MDLDrawObject.1">
                  <p:embed/>
                </p:oleObj>
              </mc:Choice>
              <mc:Fallback>
                <p:oleObj r:id="rId3" imgW="5605780" imgH="213995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990600"/>
                        <a:ext cx="9115425" cy="345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0100" y="4640044"/>
            <a:ext cx="1075326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Rotation in the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 direction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leads to a bonding interaction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(+ lobe on + lobe or - lobe on – lobe). The reaction passes through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same TS in both directions.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42742"/>
              </p:ext>
            </p:extLst>
          </p:nvPr>
        </p:nvGraphicFramePr>
        <p:xfrm>
          <a:off x="1847850" y="1077694"/>
          <a:ext cx="79248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r:id="rId3" imgW="5586730" imgH="2216150" progId="MDLDrawOLE.MDLDrawObject.1">
                  <p:embed/>
                </p:oleObj>
              </mc:Choice>
              <mc:Fallback>
                <p:oleObj r:id="rId3" imgW="5586730" imgH="221615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077694"/>
                        <a:ext cx="7924800" cy="311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9650" y="4192369"/>
            <a:ext cx="1002870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Rotation in 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opposite directions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leads to a bonding interaction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(+ lobe on + lobe or - lobe on – lobe).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reaction passes through the same TS in both directions.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27</a:t>
            </a:fld>
            <a:endParaRPr lang="en-US"/>
          </a:p>
        </p:txBody>
      </p:sp>
      <p:sp>
        <p:nvSpPr>
          <p:cNvPr id="5" name="AutoShape 2" descr="small_color_torches-new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31775" y="3946525"/>
            <a:ext cx="104933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AutoShape 3" descr="| florida state university |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3694113" y="3243263"/>
            <a:ext cx="3724275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4" descr="trans_shim"/>
          <p:cNvSpPr>
            <a:spLocks noChangeAspect="1" noChangeArrowheads="1"/>
          </p:cNvSpPr>
          <p:nvPr/>
        </p:nvSpPr>
        <p:spPr bwMode="auto">
          <a:xfrm>
            <a:off x="3694113" y="3821113"/>
            <a:ext cx="17462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5" descr="trans_shim"/>
          <p:cNvSpPr>
            <a:spLocks noChangeAspect="1" noChangeArrowheads="1"/>
          </p:cNvSpPr>
          <p:nvPr/>
        </p:nvSpPr>
        <p:spPr bwMode="auto">
          <a:xfrm>
            <a:off x="4703763" y="4405313"/>
            <a:ext cx="14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6" descr="trans_shim"/>
          <p:cNvSpPr>
            <a:spLocks noChangeAspect="1" noChangeArrowheads="1"/>
          </p:cNvSpPr>
          <p:nvPr/>
        </p:nvSpPr>
        <p:spPr bwMode="auto">
          <a:xfrm>
            <a:off x="3694113" y="4987925"/>
            <a:ext cx="174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utoShape 7" descr="trans_shim"/>
          <p:cNvSpPr>
            <a:spLocks noChangeAspect="1" noChangeArrowheads="1"/>
          </p:cNvSpPr>
          <p:nvPr/>
        </p:nvSpPr>
        <p:spPr bwMode="auto">
          <a:xfrm>
            <a:off x="4703763" y="4987925"/>
            <a:ext cx="14287" cy="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AutoShape 8" descr="small_color_torches-new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31775" y="3946525"/>
            <a:ext cx="104933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9" descr="| florida state university |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3694113" y="3243263"/>
            <a:ext cx="3724275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AutoShape 10" descr="trans_shim"/>
          <p:cNvSpPr>
            <a:spLocks noChangeAspect="1" noChangeArrowheads="1"/>
          </p:cNvSpPr>
          <p:nvPr/>
        </p:nvSpPr>
        <p:spPr bwMode="auto">
          <a:xfrm>
            <a:off x="3694113" y="3821113"/>
            <a:ext cx="17462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AutoShape 11" descr="trans_shim"/>
          <p:cNvSpPr>
            <a:spLocks noChangeAspect="1" noChangeArrowheads="1"/>
          </p:cNvSpPr>
          <p:nvPr/>
        </p:nvSpPr>
        <p:spPr bwMode="auto">
          <a:xfrm>
            <a:off x="4703763" y="4405313"/>
            <a:ext cx="14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AutoShape 12" descr="trans_shim"/>
          <p:cNvSpPr>
            <a:spLocks noChangeAspect="1" noChangeArrowheads="1"/>
          </p:cNvSpPr>
          <p:nvPr/>
        </p:nvSpPr>
        <p:spPr bwMode="auto">
          <a:xfrm>
            <a:off x="3694113" y="4987925"/>
            <a:ext cx="174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AutoShape 13" descr="trans_shim"/>
          <p:cNvSpPr>
            <a:spLocks noChangeAspect="1" noChangeArrowheads="1"/>
          </p:cNvSpPr>
          <p:nvPr/>
        </p:nvSpPr>
        <p:spPr bwMode="auto">
          <a:xfrm>
            <a:off x="4703763" y="4987925"/>
            <a:ext cx="14287" cy="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7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884766"/>
              </p:ext>
            </p:extLst>
          </p:nvPr>
        </p:nvGraphicFramePr>
        <p:xfrm>
          <a:off x="-8255" y="-11113"/>
          <a:ext cx="12200255" cy="60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Photo House" r:id="rId4" imgW="36364" imgH="374714" progId="">
                  <p:embed/>
                </p:oleObj>
              </mc:Choice>
              <mc:Fallback>
                <p:oleObj name="Photo House" r:id="rId4" imgW="36364" imgH="374714" progId="">
                  <p:embed/>
                  <p:pic>
                    <p:nvPicPr>
                      <p:cNvPr id="3074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255" y="-11113"/>
                        <a:ext cx="12200255" cy="600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081" y="8132763"/>
            <a:ext cx="12488863" cy="631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122814" tIns="61409" rIns="122814" bIns="61409">
            <a:spAutoFit/>
          </a:bodyPr>
          <a:lstStyle/>
          <a:p>
            <a:pPr marL="0" marR="0" lvl="0" indent="0" defTabSz="1227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Havinga, E.; 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Schlatmann, J. L. M. A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sz="33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Tetrahedron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1961, </a:t>
            </a:r>
            <a:r>
              <a:rPr kumimoji="0" lang="en-US" sz="33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146-152.</a:t>
            </a:r>
            <a:r>
              <a:rPr kumimoji="0" lang="en-US" sz="3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ectangle 17"/>
          <p:cNvSpPr txBox="1">
            <a:spLocks noChangeArrowheads="1"/>
          </p:cNvSpPr>
          <p:nvPr/>
        </p:nvSpPr>
        <p:spPr bwMode="auto">
          <a:xfrm>
            <a:off x="9186863" y="6858000"/>
            <a:ext cx="334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14" tIns="61409" rIns="122814" bIns="61409" numCol="1" anchor="ctr" anchorCtr="0" compatLnSpc="1">
            <a:prstTxWarp prst="textNoShape">
              <a:avLst/>
            </a:prstTxWarp>
          </a:bodyPr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227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NEER, Havinga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47098" y="645795"/>
            <a:ext cx="38592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14" tIns="61409" rIns="122814" bIns="61409">
            <a:spAutoFit/>
          </a:bodyPr>
          <a:lstStyle/>
          <a:p>
            <a:pPr defTabSz="1227138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</a:rPr>
              <a:t>NEER PRINCIPLE</a:t>
            </a:r>
          </a:p>
        </p:txBody>
      </p:sp>
      <p:graphicFrame>
        <p:nvGraphicFramePr>
          <p:cNvPr id="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58458"/>
              </p:ext>
            </p:extLst>
          </p:nvPr>
        </p:nvGraphicFramePr>
        <p:xfrm>
          <a:off x="3124044" y="1119505"/>
          <a:ext cx="4465316" cy="534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ISIS/Draw Sketch" r:id="rId6" imgW="5333760" imgH="6381720" progId="ISISServer">
                  <p:embed/>
                </p:oleObj>
              </mc:Choice>
              <mc:Fallback>
                <p:oleObj name="ISIS/Draw Sketch" r:id="rId6" imgW="5333760" imgH="6381720" progId="ISISServer">
                  <p:embed/>
                  <p:pic>
                    <p:nvPicPr>
                      <p:cNvPr id="307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044" y="1119505"/>
                        <a:ext cx="4465316" cy="5342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21"/>
          <p:cNvSpPr txBox="1">
            <a:spLocks/>
          </p:cNvSpPr>
          <p:nvPr/>
        </p:nvSpPr>
        <p:spPr bwMode="auto">
          <a:xfrm>
            <a:off x="8977313" y="7913688"/>
            <a:ext cx="2609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14" tIns="61409" rIns="122814" bIns="614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3588C-2603-48E6-814B-6A15DAA22FE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41" y="1082040"/>
            <a:ext cx="1614359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875" y="3335477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Egbert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</a:rPr>
              <a:t>Havinga</a:t>
            </a:r>
            <a:endParaRPr lang="en-US" sz="2000" b="1" dirty="0" smtClean="0">
              <a:solidFill>
                <a:srgbClr val="000000"/>
              </a:solidFill>
              <a:latin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1909-1988</a:t>
            </a:r>
            <a:endParaRPr lang="en-US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Rectangle 93"/>
          <p:cNvSpPr>
            <a:spLocks noChangeArrowheads="1"/>
          </p:cNvSpPr>
          <p:nvPr/>
        </p:nvSpPr>
        <p:spPr bwMode="auto">
          <a:xfrm>
            <a:off x="7512050" y="1303020"/>
            <a:ext cx="4484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Havinga, 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Tetrahedron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0.03,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0.016</a:t>
            </a:r>
            <a:endParaRPr lang="en-US" altLang="en-US" sz="2400" b="1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6988" y="6361113"/>
            <a:ext cx="9142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Havinga</a:t>
            </a:r>
            <a:r>
              <a:rPr lang="en-US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, E.; </a:t>
            </a:r>
            <a:r>
              <a:rPr lang="en-US" alt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Schlatmann</a:t>
            </a:r>
            <a:r>
              <a:rPr lang="en-US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, J. L. M. A  </a:t>
            </a:r>
            <a:r>
              <a:rPr lang="en-US" altLang="en-US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Tetrahedron</a:t>
            </a:r>
            <a:r>
              <a:rPr lang="en-US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 1961, </a:t>
            </a:r>
            <a:r>
              <a:rPr lang="en-US" altLang="en-US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16</a:t>
            </a:r>
            <a:r>
              <a:rPr lang="en-US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, 146-152.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300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1897035" y="683443"/>
            <a:ext cx="7221565" cy="3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14" tIns="61409" rIns="122814" bIns="61409" numCol="1" anchor="ctr" anchorCtr="0" compatLnSpc="1">
            <a:prstTxWarp prst="textNoShape">
              <a:avLst/>
            </a:prstTxWarp>
          </a:bodyPr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12271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1,6-Dideuteriohexatrienes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7" name="Slide Number Placeholder 3"/>
          <p:cNvSpPr txBox="1">
            <a:spLocks/>
          </p:cNvSpPr>
          <p:nvPr/>
        </p:nvSpPr>
        <p:spPr bwMode="auto">
          <a:xfrm>
            <a:off x="9017768" y="7702172"/>
            <a:ext cx="1798817" cy="16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14" tIns="61409" rIns="122814" bIns="614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2405D-B486-4E08-8EED-F85D252393E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27245"/>
            <a:ext cx="3640691" cy="19483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/>
          <a:srcRect t="-2713" b="2713"/>
          <a:stretch/>
        </p:blipFill>
        <p:spPr>
          <a:xfrm>
            <a:off x="4020352" y="1506793"/>
            <a:ext cx="3583520" cy="2070373"/>
          </a:xfrm>
          <a:prstGeom prst="rect">
            <a:avLst/>
          </a:prstGeom>
        </p:spPr>
      </p:pic>
      <p:graphicFrame>
        <p:nvGraphicFramePr>
          <p:cNvPr id="60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716112"/>
              </p:ext>
            </p:extLst>
          </p:nvPr>
        </p:nvGraphicFramePr>
        <p:xfrm>
          <a:off x="0" y="13449"/>
          <a:ext cx="12191999" cy="46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Photo House" r:id="rId5" imgW="36364" imgH="374714" progId="">
                  <p:embed/>
                </p:oleObj>
              </mc:Choice>
              <mc:Fallback>
                <p:oleObj name="Photo House" r:id="rId5" imgW="36364" imgH="374714" progId="">
                  <p:embed/>
                  <p:pic>
                    <p:nvPicPr>
                      <p:cNvPr id="7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49"/>
                        <a:ext cx="12191999" cy="46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446" y="1838648"/>
            <a:ext cx="2310890" cy="151772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691036" y="1196767"/>
            <a:ext cx="258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" panose="02020603060405020304" pitchFamily="18" charset="0"/>
              </a:rPr>
              <a:t>ttt</a:t>
            </a:r>
            <a:r>
              <a:rPr lang="en-US" sz="2400" b="1" dirty="0" smtClean="0">
                <a:solidFill>
                  <a:srgbClr val="000000"/>
                </a:solidFill>
                <a:latin typeface="Times" panose="02020603060405020304" pitchFamily="18" charset="0"/>
              </a:rPr>
              <a:t>-Ht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" panose="02020603060405020304" pitchFamily="18" charset="0"/>
              </a:rPr>
              <a:t>d2 </a:t>
            </a:r>
            <a:r>
              <a:rPr lang="en-US" sz="2400" b="1" dirty="0" smtClean="0">
                <a:solidFill>
                  <a:srgbClr val="000000"/>
                </a:solidFill>
                <a:latin typeface="Times" panose="02020603060405020304" pitchFamily="18" charset="0"/>
              </a:rPr>
              <a:t>in C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" panose="02020603060405020304" pitchFamily="18" charset="0"/>
              </a:rPr>
              <a:t>6</a:t>
            </a:r>
            <a:r>
              <a:rPr lang="en-US" sz="2400" b="1" dirty="0" smtClean="0">
                <a:solidFill>
                  <a:srgbClr val="000000"/>
                </a:solidFill>
                <a:latin typeface="Times" panose="02020603060405020304" pitchFamily="18" charset="0"/>
              </a:rPr>
              <a:t>D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" panose="02020603060405020304" pitchFamily="18" charset="0"/>
              </a:rPr>
              <a:t>12</a:t>
            </a:r>
            <a:endParaRPr lang="en-US" sz="2400" b="1" baseline="-25000" dirty="0">
              <a:solidFill>
                <a:srgbClr val="000000"/>
              </a:solidFill>
              <a:latin typeface="Times" panose="0202060306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132136" y="2576789"/>
            <a:ext cx="103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" panose="02020603060405020304" pitchFamily="18" charset="0"/>
              </a:rPr>
              <a:t>cct</a:t>
            </a:r>
            <a:r>
              <a:rPr lang="en-US" sz="2400" b="1" dirty="0" err="1" smtClean="0">
                <a:solidFill>
                  <a:srgbClr val="000000"/>
                </a:solidFill>
                <a:latin typeface="Times" panose="02020603060405020304" pitchFamily="18" charset="0"/>
              </a:rPr>
              <a:t>-Ht</a:t>
            </a:r>
            <a:endParaRPr lang="en-US" sz="2400" b="1" dirty="0">
              <a:solidFill>
                <a:srgbClr val="000000"/>
              </a:solidFill>
              <a:latin typeface="Times" panose="0202060306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51229" y="1703903"/>
            <a:ext cx="117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" panose="02020603060405020304" pitchFamily="18" charset="0"/>
              </a:rPr>
              <a:t>c</a:t>
            </a:r>
            <a:r>
              <a:rPr lang="en-US" sz="2400" b="1" i="1" dirty="0" err="1" smtClean="0">
                <a:solidFill>
                  <a:srgbClr val="000000"/>
                </a:solidFill>
                <a:latin typeface="Times" panose="02020603060405020304" pitchFamily="18" charset="0"/>
              </a:rPr>
              <a:t>tt</a:t>
            </a:r>
            <a:r>
              <a:rPr lang="en-US" sz="2400" b="1" dirty="0" err="1" smtClean="0">
                <a:solidFill>
                  <a:srgbClr val="000000"/>
                </a:solidFill>
                <a:latin typeface="Times" panose="02020603060405020304" pitchFamily="18" charset="0"/>
              </a:rPr>
              <a:t>-Ht</a:t>
            </a:r>
            <a:endParaRPr lang="en-US" sz="2400" b="1" dirty="0">
              <a:solidFill>
                <a:srgbClr val="000000"/>
              </a:solidFill>
              <a:latin typeface="Times" panose="02020603060405020304" pitchFamily="18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52977"/>
              </p:ext>
            </p:extLst>
          </p:nvPr>
        </p:nvGraphicFramePr>
        <p:xfrm>
          <a:off x="55536" y="3535441"/>
          <a:ext cx="4427565" cy="2619139"/>
        </p:xfrm>
        <a:graphic>
          <a:graphicData uri="http://schemas.openxmlformats.org/drawingml/2006/table">
            <a:tbl>
              <a:tblPr firstRow="1" firstCol="1" bandRow="1"/>
              <a:tblGrid>
                <a:gridCol w="88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ttt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tct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ttt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tct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ctt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0.44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0.24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5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0.54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0.24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cct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0.08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5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0.34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0.09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0.39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tct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0.01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ttt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0.05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8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0.11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848"/>
              </p:ext>
            </p:extLst>
          </p:nvPr>
        </p:nvGraphicFramePr>
        <p:xfrm>
          <a:off x="5627880" y="3589305"/>
          <a:ext cx="5378134" cy="257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CS ChemDraw Drawing" r:id="rId8" imgW="9060126" imgH="4341890" progId="ChemDraw.Document.6.0">
                  <p:embed/>
                </p:oleObj>
              </mc:Choice>
              <mc:Fallback>
                <p:oleObj name="CS ChemDraw Drawing" r:id="rId8" imgW="9060126" imgH="4341890" progId="ChemDraw.Document.6.0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880" y="3589305"/>
                        <a:ext cx="5378134" cy="2578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-330201" y="6123413"/>
            <a:ext cx="13665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Saltiel, J.; Redwood, C. E.;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Laohhasurayotin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, K.; Samudrala, 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. Photochemistry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the 1,6-Dideuterio-1,3,5-hexatrienes in Solution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/>
              </a:rPr>
              <a:t>J. Phys. Chem. A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2018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Times New Roman"/>
              </a:rPr>
              <a:t>122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, 8477-8489.</a:t>
            </a:r>
          </a:p>
        </p:txBody>
      </p:sp>
    </p:spTree>
    <p:extLst>
      <p:ext uri="{BB962C8B-B14F-4D97-AF65-F5344CB8AC3E}">
        <p14:creationId xmlns:p14="http://schemas.microsoft.com/office/powerpoint/2010/main" val="1170025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9197046" y="7913689"/>
            <a:ext cx="1772456" cy="242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28172">
              <a:defRPr/>
            </a:pPr>
            <a:fld id="{776712AC-F1EC-4560-B88D-BE211276008F}" type="slidenum">
              <a:rPr lang="en-US" smtClean="0"/>
              <a:pPr defTabSz="1228172">
                <a:defRPr/>
              </a:pPr>
              <a:t>29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442819"/>
              </p:ext>
            </p:extLst>
          </p:nvPr>
        </p:nvGraphicFramePr>
        <p:xfrm>
          <a:off x="0" y="34290"/>
          <a:ext cx="12192000" cy="33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Photo House" r:id="rId3" imgW="36364" imgH="374714" progId="">
                  <p:embed/>
                </p:oleObj>
              </mc:Choice>
              <mc:Fallback>
                <p:oleObj name="Photo House" r:id="rId3" imgW="36364" imgH="374714" progId="">
                  <p:embed/>
                  <p:pic>
                    <p:nvPicPr>
                      <p:cNvPr id="205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"/>
                        <a:ext cx="12192000" cy="336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32973" y="2578100"/>
            <a:ext cx="8507576" cy="12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630" tIns="50315" rIns="100630" bIns="50315">
            <a:spAutoFit/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44456" y="2057401"/>
            <a:ext cx="780571" cy="1117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1400" b="1" dirty="0" err="1" smtClean="0">
                <a:solidFill>
                  <a:schemeClr val="bg1"/>
                </a:solidFill>
              </a:rPr>
              <a:t>PreVit</a:t>
            </a:r>
            <a:r>
              <a:rPr lang="en-US" sz="1400" b="1" dirty="0" smtClean="0">
                <a:solidFill>
                  <a:schemeClr val="bg1"/>
                </a:solidFill>
              </a:rPr>
              <a:t> D Conformers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456904" y="2211458"/>
            <a:ext cx="4416586" cy="2423603"/>
          </a:xfrm>
          <a:prstGeom prst="ellipse">
            <a:avLst/>
          </a:prstGeom>
          <a:solidFill>
            <a:srgbClr val="CF6327">
              <a:alpha val="98824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479764" y="4521131"/>
            <a:ext cx="4561366" cy="19032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5027" y="529590"/>
            <a:ext cx="10187853" cy="1866899"/>
          </a:xfrm>
          <a:prstGeom prst="rect">
            <a:avLst/>
          </a:prstGeom>
        </p:spPr>
        <p:txBody>
          <a:bodyPr/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Havinga’s NEER Principle</a:t>
            </a:r>
            <a:endParaRPr lang="pl-PL" altLang="en-US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9101" y="5698135"/>
            <a:ext cx="154687" cy="2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400">
              <a:latin typeface="Times New Roman" pitchFamily="18" charset="0"/>
            </a:endParaRP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06916"/>
              </p:ext>
            </p:extLst>
          </p:nvPr>
        </p:nvGraphicFramePr>
        <p:xfrm>
          <a:off x="4617208" y="2142177"/>
          <a:ext cx="3996134" cy="38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MDLDrawObject Class" r:id="rId6" imgW="3609407" imgH="3752718" progId="MDLDrawOLE.MDLDrawObject.1">
                  <p:embed/>
                </p:oleObj>
              </mc:Choice>
              <mc:Fallback>
                <p:oleObj name="MDLDrawObject Class" r:id="rId6" imgW="3609407" imgH="3752718" progId="MDLDrawOLE.MDLDrawObject.1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208" y="2142177"/>
                        <a:ext cx="3996134" cy="38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" y="366776"/>
            <a:ext cx="1623618" cy="21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351995" y="7924800"/>
            <a:ext cx="77108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pitchFamily="18" charset="0"/>
              </a:rPr>
              <a:t>Saltiel, J.: </a:t>
            </a:r>
            <a:r>
              <a:rPr lang="en-US" altLang="en-US" sz="2000" b="1" dirty="0" err="1" smtClean="0">
                <a:latin typeface="Times New Roman" pitchFamily="18" charset="0"/>
              </a:rPr>
              <a:t>Cires</a:t>
            </a:r>
            <a:r>
              <a:rPr lang="en-US" altLang="en-US" sz="2000" b="1" dirty="0" smtClean="0">
                <a:latin typeface="Times New Roman" pitchFamily="18" charset="0"/>
              </a:rPr>
              <a:t>, E.; </a:t>
            </a:r>
            <a:r>
              <a:rPr lang="en-US" altLang="en-US" sz="2000" b="1" dirty="0" err="1" smtClean="0">
                <a:latin typeface="Times New Roman" pitchFamily="18" charset="0"/>
              </a:rPr>
              <a:t>Turek</a:t>
            </a:r>
            <a:r>
              <a:rPr lang="en-US" altLang="en-US" sz="2000" b="1" dirty="0" smtClean="0">
                <a:latin typeface="Times New Roman" pitchFamily="18" charset="0"/>
              </a:rPr>
              <a:t>, A. (2004)  </a:t>
            </a:r>
            <a:r>
              <a:rPr lang="pl-PL" altLang="en-US" sz="2000" b="1" i="1" dirty="0" smtClean="0">
                <a:latin typeface="Times New Roman" pitchFamily="18" charset="0"/>
              </a:rPr>
              <a:t>CRC </a:t>
            </a:r>
            <a:r>
              <a:rPr lang="pl-PL" altLang="en-US" sz="2000" b="1" i="1" dirty="0">
                <a:latin typeface="Times New Roman" pitchFamily="18" charset="0"/>
              </a:rPr>
              <a:t>Handbook of Organic Photochemistry and Photobiology</a:t>
            </a:r>
            <a:r>
              <a:rPr lang="pl-PL" altLang="en-US" sz="2000" b="1" dirty="0">
                <a:latin typeface="Times New Roman" pitchFamily="18" charset="0"/>
              </a:rPr>
              <a:t>, </a:t>
            </a:r>
            <a:endParaRPr lang="en-US" altLang="en-US" sz="20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2000" b="1" dirty="0" smtClean="0">
                <a:latin typeface="Times New Roman" pitchFamily="18" charset="0"/>
              </a:rPr>
              <a:t>2nd </a:t>
            </a:r>
            <a:r>
              <a:rPr lang="pl-PL" altLang="en-US" sz="2000" b="1" dirty="0">
                <a:latin typeface="Times New Roman" pitchFamily="18" charset="0"/>
              </a:rPr>
              <a:t>Edition (Scheme 1, p. 27-2) 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05247" y="3205915"/>
            <a:ext cx="2426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 b="1" dirty="0" smtClean="0">
                <a:solidFill>
                  <a:srgbClr val="990033"/>
                </a:solidFill>
                <a:latin typeface="Times New Roman" pitchFamily="18" charset="0"/>
              </a:rPr>
              <a:t>Photocyclization</a:t>
            </a:r>
            <a:endParaRPr lang="en-US" altLang="en-US" sz="2400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990033"/>
                </a:solidFill>
                <a:latin typeface="Times New Roman" pitchFamily="18" charset="0"/>
              </a:rPr>
              <a:t>Long </a:t>
            </a:r>
            <a:r>
              <a:rPr lang="en-US" altLang="en-US" sz="2400" b="1" i="1" dirty="0" smtClean="0">
                <a:solidFill>
                  <a:srgbClr val="990033"/>
                </a:solidFill>
                <a:latin typeface="Times New Roman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endParaRPr lang="pl-PL" altLang="en-US" sz="24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217128" y="4861031"/>
            <a:ext cx="2922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 b="1" dirty="0" smtClean="0">
                <a:solidFill>
                  <a:srgbClr val="990033"/>
                </a:solidFill>
                <a:latin typeface="Times New Roman" pitchFamily="18" charset="0"/>
              </a:rPr>
              <a:t>Photoisomerization</a:t>
            </a:r>
            <a:endParaRPr lang="en-US" altLang="en-US" sz="2400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990033"/>
                </a:solidFill>
                <a:latin typeface="Times New Roman" pitchFamily="18" charset="0"/>
              </a:rPr>
              <a:t>Short </a:t>
            </a:r>
            <a:r>
              <a:rPr lang="en-US" altLang="en-US" sz="2400" b="1" i="1" dirty="0" smtClean="0">
                <a:solidFill>
                  <a:srgbClr val="990033"/>
                </a:solidFill>
                <a:latin typeface="Times New Roman" pitchFamily="18" charset="0"/>
                <a:sym typeface="Symbol" panose="05050102010706020507" pitchFamily="18" charset="2"/>
              </a:rPr>
              <a:t></a:t>
            </a:r>
            <a:endParaRPr lang="pl-PL" altLang="en-US" sz="2400" b="1" i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 bwMode="auto">
          <a:xfrm>
            <a:off x="6775384" y="7365010"/>
            <a:ext cx="1792238" cy="20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14" tIns="61409" rIns="122814" bIns="614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0DBBA68-BC58-4A99-BF7A-0A0B1F927E9C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80890" y="2615951"/>
            <a:ext cx="1965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pitchFamily="18" charset="0"/>
              </a:rPr>
              <a:t>Egbert </a:t>
            </a:r>
            <a:r>
              <a:rPr lang="en-US" altLang="en-US" sz="2000" b="1" dirty="0" err="1" smtClean="0">
                <a:latin typeface="Times New Roman" pitchFamily="18" charset="0"/>
              </a:rPr>
              <a:t>Havinga</a:t>
            </a:r>
            <a:endParaRPr lang="en-US" altLang="en-US" sz="20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pitchFamily="18" charset="0"/>
              </a:rPr>
              <a:t>1909-1988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 descr="C:\Users\Saltiel\appdata\roaming\qualcomm\eudora\attach\MichaelKa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58284"/>
            <a:ext cx="4495800" cy="58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363200" cy="457200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2800" b="1" kern="1200" dirty="0" smtClean="0">
                <a:solidFill>
                  <a:srgbClr val="C00000"/>
                </a:solidFill>
                <a:effectLst/>
                <a:latin typeface="Perpetua" panose="02020502060401020303" pitchFamily="18" charset="0"/>
                <a:ea typeface="+mn-ea"/>
                <a:cs typeface="+mn-cs"/>
              </a:rPr>
              <a:t>Photo by Lilli Kasha ca. 1970</a:t>
            </a:r>
            <a:endParaRPr lang="en-US" sz="2800" dirty="0" smtClean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4139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mall_color_torches-new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68275" y="3116263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3" descr="| florida state university |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695575" y="2560638"/>
            <a:ext cx="2720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4" descr="trans_shim"/>
          <p:cNvSpPr>
            <a:spLocks noChangeAspect="1" noChangeArrowheads="1"/>
          </p:cNvSpPr>
          <p:nvPr/>
        </p:nvSpPr>
        <p:spPr bwMode="auto">
          <a:xfrm>
            <a:off x="2695575" y="3017838"/>
            <a:ext cx="1111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5" descr="trans_shim"/>
          <p:cNvSpPr>
            <a:spLocks noChangeAspect="1" noChangeArrowheads="1"/>
          </p:cNvSpPr>
          <p:nvPr/>
        </p:nvSpPr>
        <p:spPr bwMode="auto">
          <a:xfrm>
            <a:off x="3432175" y="3475038"/>
            <a:ext cx="11113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6" descr="trans_shim"/>
          <p:cNvSpPr>
            <a:spLocks noChangeAspect="1" noChangeArrowheads="1"/>
          </p:cNvSpPr>
          <p:nvPr/>
        </p:nvSpPr>
        <p:spPr bwMode="auto">
          <a:xfrm>
            <a:off x="2695575" y="3932238"/>
            <a:ext cx="111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7" descr="trans_shim"/>
          <p:cNvSpPr>
            <a:spLocks noChangeAspect="1" noChangeArrowheads="1"/>
          </p:cNvSpPr>
          <p:nvPr/>
        </p:nvSpPr>
        <p:spPr bwMode="auto">
          <a:xfrm>
            <a:off x="3432175" y="3932238"/>
            <a:ext cx="11113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8" descr="small_color_torches-new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68275" y="3116263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9" descr="| florida state university |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695575" y="2560638"/>
            <a:ext cx="2720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10" descr="trans_shim"/>
          <p:cNvSpPr>
            <a:spLocks noChangeAspect="1" noChangeArrowheads="1"/>
          </p:cNvSpPr>
          <p:nvPr/>
        </p:nvSpPr>
        <p:spPr bwMode="auto">
          <a:xfrm>
            <a:off x="2695575" y="3017838"/>
            <a:ext cx="1111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1" descr="trans_shim"/>
          <p:cNvSpPr>
            <a:spLocks noChangeAspect="1" noChangeArrowheads="1"/>
          </p:cNvSpPr>
          <p:nvPr/>
        </p:nvSpPr>
        <p:spPr bwMode="auto">
          <a:xfrm>
            <a:off x="3432175" y="3475038"/>
            <a:ext cx="11113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2" descr="trans_shim"/>
          <p:cNvSpPr>
            <a:spLocks noChangeAspect="1" noChangeArrowheads="1"/>
          </p:cNvSpPr>
          <p:nvPr/>
        </p:nvSpPr>
        <p:spPr bwMode="auto">
          <a:xfrm>
            <a:off x="2695575" y="3932238"/>
            <a:ext cx="111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13" descr="trans_shim"/>
          <p:cNvSpPr>
            <a:spLocks noChangeAspect="1" noChangeArrowheads="1"/>
          </p:cNvSpPr>
          <p:nvPr/>
        </p:nvSpPr>
        <p:spPr bwMode="auto">
          <a:xfrm>
            <a:off x="3432175" y="3932238"/>
            <a:ext cx="11113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322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0" name="Photo House" r:id="rId4" imgW="36364" imgH="374714" progId="Photohse.Document">
                  <p:embed/>
                </p:oleObj>
              </mc:Choice>
              <mc:Fallback>
                <p:oleObj name="Photo House" r:id="rId4" imgW="36364" imgH="374714" progId="Photohse.Document">
                  <p:embed/>
                  <p:pic>
                    <p:nvPicPr>
                      <p:cNvPr id="272398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0312728" y="5638800"/>
            <a:ext cx="1143000" cy="609600"/>
          </a:xfrm>
        </p:spPr>
        <p:txBody>
          <a:bodyPr>
            <a:normAutofit fontScale="90000"/>
          </a:bodyPr>
          <a:lstStyle/>
          <a:p>
            <a:r>
              <a:rPr lang="en-US" altLang="en-US" sz="1400">
                <a:solidFill>
                  <a:srgbClr val="000099"/>
                </a:solidFill>
              </a:rPr>
              <a:t>NPE</a:t>
            </a:r>
            <a:r>
              <a:rPr lang="en-US" altLang="en-US">
                <a:solidFill>
                  <a:srgbClr val="000099"/>
                </a:solidFill>
              </a:rPr>
              <a:t> </a:t>
            </a:r>
            <a:r>
              <a:rPr lang="en-US" altLang="en-US" sz="1400">
                <a:solidFill>
                  <a:srgbClr val="000099"/>
                </a:solidFill>
              </a:rPr>
              <a:t>conformers</a:t>
            </a:r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34152"/>
              </p:ext>
            </p:extLst>
          </p:nvPr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" name="Photo House" r:id="rId6" imgW="771429" imgH="666667" progId="Photohse.Document">
                  <p:embed/>
                </p:oleObj>
              </mc:Choice>
              <mc:Fallback>
                <p:oleObj name="Photo House" r:id="rId6" imgW="771429" imgH="666667" progId="Photohse.Document">
                  <p:embed/>
                  <p:pic>
                    <p:nvPicPr>
                      <p:cNvPr id="2724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90568"/>
              </p:ext>
            </p:extLst>
          </p:nvPr>
        </p:nvGraphicFramePr>
        <p:xfrm>
          <a:off x="533400" y="817153"/>
          <a:ext cx="8111836" cy="558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" name="ISIS/Draw Sketch" r:id="rId8" imgW="3398400" imgH="2339280" progId="ISISServer">
                  <p:embed/>
                </p:oleObj>
              </mc:Choice>
              <mc:Fallback>
                <p:oleObj name="ISIS/Draw Sketch" r:id="rId8" imgW="3398400" imgH="2339280" progId="ISISServer">
                  <p:embed/>
                  <p:pic>
                    <p:nvPicPr>
                      <p:cNvPr id="2724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17153"/>
                        <a:ext cx="8111836" cy="558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70125" y="422275"/>
            <a:ext cx="534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498725" y="422275"/>
            <a:ext cx="550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193925" y="498475"/>
            <a:ext cx="519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NPE Conformers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S011016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3" y="473715"/>
            <a:ext cx="8340725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Conformer specific photochemistry in </a:t>
            </a:r>
            <a:r>
              <a:rPr lang="en-US" sz="3600" b="1" i="1" dirty="0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- and </a:t>
            </a:r>
            <a:r>
              <a:rPr lang="en-US" sz="3600" b="1" i="1" dirty="0" smtClean="0">
                <a:latin typeface="Times" panose="02020603050405020304" pitchFamily="18" charset="0"/>
                <a:cs typeface="Times" panose="02020603050405020304" pitchFamily="18" charset="0"/>
              </a:rPr>
              <a:t>t-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NPE</a:t>
            </a:r>
            <a:endParaRPr 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46" t="6244" r="8393"/>
          <a:stretch/>
        </p:blipFill>
        <p:spPr>
          <a:xfrm>
            <a:off x="1320802" y="1324191"/>
            <a:ext cx="9114971" cy="54166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0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mall_color_torches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" cy="66357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AutoShape 3" descr="small_color_torches-new">
            <a:hlinkClick r:id="rId4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68275" y="3116263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4" descr="| florida state university |">
            <a:hlinkClick r:id="rId4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695575" y="2560638"/>
            <a:ext cx="2720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5" descr="trans_shim"/>
          <p:cNvSpPr>
            <a:spLocks noChangeAspect="1" noChangeArrowheads="1"/>
          </p:cNvSpPr>
          <p:nvPr/>
        </p:nvSpPr>
        <p:spPr bwMode="auto">
          <a:xfrm>
            <a:off x="2695575" y="3017838"/>
            <a:ext cx="1111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6" descr="trans_shim"/>
          <p:cNvSpPr>
            <a:spLocks noChangeAspect="1" noChangeArrowheads="1"/>
          </p:cNvSpPr>
          <p:nvPr/>
        </p:nvSpPr>
        <p:spPr bwMode="auto">
          <a:xfrm>
            <a:off x="3432175" y="3475038"/>
            <a:ext cx="11113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7" descr="trans_shim"/>
          <p:cNvSpPr>
            <a:spLocks noChangeAspect="1" noChangeArrowheads="1"/>
          </p:cNvSpPr>
          <p:nvPr/>
        </p:nvSpPr>
        <p:spPr bwMode="auto">
          <a:xfrm>
            <a:off x="2695575" y="3932238"/>
            <a:ext cx="111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8" descr="trans_shim"/>
          <p:cNvSpPr>
            <a:spLocks noChangeAspect="1" noChangeArrowheads="1"/>
          </p:cNvSpPr>
          <p:nvPr/>
        </p:nvSpPr>
        <p:spPr bwMode="auto">
          <a:xfrm>
            <a:off x="3432175" y="3932238"/>
            <a:ext cx="11113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9" descr="small_color_torches-new">
            <a:hlinkClick r:id="rId4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68275" y="3116263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10" descr="| florida state university |">
            <a:hlinkClick r:id="rId4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695575" y="2560638"/>
            <a:ext cx="2720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1" descr="trans_shim"/>
          <p:cNvSpPr>
            <a:spLocks noChangeAspect="1" noChangeArrowheads="1"/>
          </p:cNvSpPr>
          <p:nvPr/>
        </p:nvSpPr>
        <p:spPr bwMode="auto">
          <a:xfrm>
            <a:off x="2695575" y="3017838"/>
            <a:ext cx="1111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2" descr="trans_shim"/>
          <p:cNvSpPr>
            <a:spLocks noChangeAspect="1" noChangeArrowheads="1"/>
          </p:cNvSpPr>
          <p:nvPr/>
        </p:nvSpPr>
        <p:spPr bwMode="auto">
          <a:xfrm>
            <a:off x="3432175" y="3475038"/>
            <a:ext cx="11113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13" descr="trans_shim"/>
          <p:cNvSpPr>
            <a:spLocks noChangeAspect="1" noChangeArrowheads="1"/>
          </p:cNvSpPr>
          <p:nvPr/>
        </p:nvSpPr>
        <p:spPr bwMode="auto">
          <a:xfrm>
            <a:off x="2695575" y="3932238"/>
            <a:ext cx="111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14" descr="trans_shim"/>
          <p:cNvSpPr>
            <a:spLocks noChangeAspect="1" noChangeArrowheads="1"/>
          </p:cNvSpPr>
          <p:nvPr/>
        </p:nvSpPr>
        <p:spPr bwMode="auto">
          <a:xfrm>
            <a:off x="3432175" y="3932238"/>
            <a:ext cx="11113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15"/>
          <p:cNvGraphicFramePr>
            <a:graphicFrameLocks/>
          </p:cNvGraphicFramePr>
          <p:nvPr/>
        </p:nvGraphicFramePr>
        <p:xfrm>
          <a:off x="762000" y="0"/>
          <a:ext cx="838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" name="Photo House" r:id="rId5" imgW="36364" imgH="374714" progId="Photohse.Document">
                  <p:embed/>
                </p:oleObj>
              </mc:Choice>
              <mc:Fallback>
                <p:oleObj name="Photo House" r:id="rId5" imgW="36364" imgH="374714" progId="Photohse.Document">
                  <p:embed/>
                  <p:pic>
                    <p:nvPicPr>
                      <p:cNvPr id="273423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838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037232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3" name="Photo House" r:id="rId7" imgW="36364" imgH="374714" progId="Photohse.Document">
                  <p:embed/>
                </p:oleObj>
              </mc:Choice>
              <mc:Fallback>
                <p:oleObj name="Photo House" r:id="rId7" imgW="36364" imgH="374714" progId="Photohse.Document">
                  <p:embed/>
                  <p:pic>
                    <p:nvPicPr>
                      <p:cNvPr id="273424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Photo House" r:id="rId8" imgW="771429" imgH="666667" progId="Photohse.Document">
                  <p:embed/>
                </p:oleObj>
              </mc:Choice>
              <mc:Fallback>
                <p:oleObj name="Photo House" r:id="rId8" imgW="771429" imgH="666667" progId="Photohse.Document">
                  <p:embed/>
                  <p:pic>
                    <p:nvPicPr>
                      <p:cNvPr id="2734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9"/>
          <a:stretch/>
        </p:blipFill>
        <p:spPr bwMode="auto">
          <a:xfrm>
            <a:off x="1853540" y="368300"/>
            <a:ext cx="812866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altLang="en-US" sz="1400" i="1">
                <a:solidFill>
                  <a:srgbClr val="0000CC"/>
                </a:solidFill>
              </a:rPr>
              <a:t>t</a:t>
            </a:r>
            <a:r>
              <a:rPr lang="en-US" altLang="en-US" sz="1400">
                <a:solidFill>
                  <a:srgbClr val="0000CC"/>
                </a:solidFill>
              </a:rPr>
              <a:t>-NPE/Bz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553806"/>
              </p:ext>
            </p:extLst>
          </p:nvPr>
        </p:nvGraphicFramePr>
        <p:xfrm>
          <a:off x="5225377" y="1466819"/>
          <a:ext cx="4283539" cy="119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CS ChemDraw Drawing" r:id="rId11" imgW="4550113" imgH="1273744" progId="ChemDraw.Document.6.0">
                  <p:embed/>
                </p:oleObj>
              </mc:Choice>
              <mc:Fallback>
                <p:oleObj name="CS ChemDraw Drawing" r:id="rId11" imgW="4550113" imgH="12737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5377" y="1466819"/>
                        <a:ext cx="4283539" cy="1198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805969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Photo House" r:id="rId3" imgW="36364" imgH="374714" progId="Photohse.Document">
                  <p:embed/>
                </p:oleObj>
              </mc:Choice>
              <mc:Fallback>
                <p:oleObj name="Photo House" r:id="rId3" imgW="36364" imgH="374714" progId="Photohse.Document">
                  <p:embed/>
                  <p:pic>
                    <p:nvPicPr>
                      <p:cNvPr id="27546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60559"/>
              </p:ext>
            </p:extLst>
          </p:nvPr>
        </p:nvGraphicFramePr>
        <p:xfrm>
          <a:off x="0" y="0"/>
          <a:ext cx="105208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Photo House" r:id="rId5" imgW="771429" imgH="666667" progId="Photohse.Document">
                  <p:embed/>
                </p:oleObj>
              </mc:Choice>
              <mc:Fallback>
                <p:oleObj name="Photo House" r:id="rId5" imgW="771429" imgH="666667" progId="Photohse.Document">
                  <p:embed/>
                  <p:pic>
                    <p:nvPicPr>
                      <p:cNvPr id="275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5208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07041" y="1259114"/>
            <a:ext cx="2228850" cy="863600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Transposed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4768930" y="1259114"/>
            <a:ext cx="2514600" cy="800100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Spectral Input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8013246" y="1226063"/>
            <a:ext cx="2514600" cy="863600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Covariance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9095013" y="2139554"/>
            <a:ext cx="333375" cy="4191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</a:t>
            </a: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8070395" y="2573138"/>
            <a:ext cx="2960461" cy="461665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Diagonalized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8041821" y="3161985"/>
            <a:ext cx="2989035" cy="461665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Eigenvector Matrix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7508420" y="2625668"/>
            <a:ext cx="476250" cy="419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</a:t>
            </a:r>
          </a:p>
        </p:txBody>
      </p:sp>
      <p:sp>
        <p:nvSpPr>
          <p:cNvPr id="14" name="Text Box 72"/>
          <p:cNvSpPr txBox="1">
            <a:spLocks noChangeArrowheads="1"/>
          </p:cNvSpPr>
          <p:nvPr/>
        </p:nvSpPr>
        <p:spPr bwMode="auto">
          <a:xfrm>
            <a:off x="7508420" y="3135255"/>
            <a:ext cx="476250" cy="419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</a:t>
            </a: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4993820" y="3084286"/>
            <a:ext cx="2514600" cy="461665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Eigenvectors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4974771" y="2528661"/>
            <a:ext cx="2514600" cy="461665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Eigenvalues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4367438" y="2551905"/>
            <a:ext cx="476250" cy="419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</a:t>
            </a: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1790247" y="2524806"/>
            <a:ext cx="2514600" cy="863600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8179933" y="4587018"/>
            <a:ext cx="2514600" cy="1200329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Spectra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1" u="none" strike="noStrike" cap="none" normalizeH="0" baseline="-3000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1" u="none" strike="noStrike" cap="none" normalizeH="0" baseline="-3000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4911271" y="3880417"/>
            <a:ext cx="2686050" cy="830997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1" u="none" strike="noStrike" cap="none" normalizeH="0" baseline="-3000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</a:t>
            </a:r>
            <a:r>
              <a:rPr kumimoji="0" lang="en-US" altLang="en-US" sz="2400" b="1" i="1" u="none" strike="noStrike" cap="none" normalizeH="0" baseline="-3000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</a:t>
            </a:r>
            <a:r>
              <a:rPr kumimoji="0" lang="en-US" altLang="en-US" sz="2400" b="1" i="1" u="none" strike="noStrike" cap="none" normalizeH="0" baseline="-3000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1" u="none" strike="noStrike" cap="none" normalizeH="0" baseline="-3000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21" name="Text Box 71"/>
          <p:cNvSpPr txBox="1">
            <a:spLocks noChangeArrowheads="1"/>
          </p:cNvSpPr>
          <p:nvPr/>
        </p:nvSpPr>
        <p:spPr bwMode="auto">
          <a:xfrm>
            <a:off x="4974771" y="4976586"/>
            <a:ext cx="2686050" cy="1200329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 Component Coefficients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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and 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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1898539" y="4562248"/>
            <a:ext cx="2686050" cy="1569660"/>
          </a:xfrm>
          <a:prstGeom prst="rect">
            <a:avLst/>
          </a:prstGeom>
          <a:solidFill>
            <a:srgbClr val="002060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 Component Spectra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1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0" lang="en-US" altLang="en-US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</a:t>
            </a:r>
            <a:r>
              <a:rPr kumimoji="0" lang="en-US" altLang="en-US" sz="2400" b="1" i="1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1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1" i="1" u="none" strike="noStrike" cap="none" normalizeH="0" baseline="-3000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4165146" y="1394732"/>
            <a:ext cx="361950" cy="7114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7489371" y="1429487"/>
            <a:ext cx="419100" cy="5429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2396588" y="706967"/>
            <a:ext cx="770906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PCA-SM Mathematical Operations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89"/>
          <p:cNvSpPr>
            <a:spLocks noChangeArrowheads="1"/>
          </p:cNvSpPr>
          <p:nvPr/>
        </p:nvSpPr>
        <p:spPr bwMode="auto">
          <a:xfrm>
            <a:off x="2460171" y="16618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1"/>
          <p:cNvSpPr>
            <a:spLocks noChangeArrowheads="1"/>
          </p:cNvSpPr>
          <p:nvPr/>
        </p:nvSpPr>
        <p:spPr bwMode="auto">
          <a:xfrm>
            <a:off x="2460171" y="16618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168237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Photo House" r:id="rId3" imgW="36364" imgH="374714" progId="Photohse.Document">
                  <p:embed/>
                </p:oleObj>
              </mc:Choice>
              <mc:Fallback>
                <p:oleObj name="Photo House" r:id="rId3" imgW="36364" imgH="374714" progId="Photohse.Document">
                  <p:embed/>
                  <p:pic>
                    <p:nvPicPr>
                      <p:cNvPr id="22425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Photo House" r:id="rId5" imgW="771429" imgH="666667" progId="Photohse.Document">
                  <p:embed/>
                </p:oleObj>
              </mc:Choice>
              <mc:Fallback>
                <p:oleObj name="Photo House" r:id="rId5" imgW="771429" imgH="666667" progId="Photohse.Document">
                  <p:embed/>
                  <p:pic>
                    <p:nvPicPr>
                      <p:cNvPr id="224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JS011016_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03" y="818491"/>
            <a:ext cx="4415682" cy="59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Picture 2" descr="small_color_torches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0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020755"/>
              </p:ext>
            </p:extLst>
          </p:nvPr>
        </p:nvGraphicFramePr>
        <p:xfrm>
          <a:off x="1094509" y="0"/>
          <a:ext cx="838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" name="Photo House" r:id="rId4" imgW="36364" imgH="374714" progId="Photohse.Document">
                  <p:embed/>
                </p:oleObj>
              </mc:Choice>
              <mc:Fallback>
                <p:oleObj name="Photo House" r:id="rId4" imgW="36364" imgH="374714" progId="Photohse.Document">
                  <p:embed/>
                  <p:pic>
                    <p:nvPicPr>
                      <p:cNvPr id="274435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509" y="0"/>
                        <a:ext cx="838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272845"/>
              </p:ext>
            </p:extLst>
          </p:nvPr>
        </p:nvGraphicFramePr>
        <p:xfrm>
          <a:off x="1094508" y="0"/>
          <a:ext cx="11430001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" name="Photo House" r:id="rId6" imgW="36364" imgH="374714" progId="Photohse.Document">
                  <p:embed/>
                </p:oleObj>
              </mc:Choice>
              <mc:Fallback>
                <p:oleObj name="Photo House" r:id="rId6" imgW="36364" imgH="374714" progId="Photohse.Document">
                  <p:embed/>
                  <p:pic>
                    <p:nvPicPr>
                      <p:cNvPr id="274436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508" y="0"/>
                        <a:ext cx="11430001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08090"/>
              </p:ext>
            </p:extLst>
          </p:nvPr>
        </p:nvGraphicFramePr>
        <p:xfrm>
          <a:off x="332509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Photo House" r:id="rId7" imgW="771429" imgH="666667" progId="Photohse.Document">
                  <p:embed/>
                </p:oleObj>
              </mc:Choice>
              <mc:Fallback>
                <p:oleObj name="Photo House" r:id="rId7" imgW="771429" imgH="666667" progId="Photohse.Document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9" y="0"/>
                        <a:ext cx="771525" cy="666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204867" y="4012075"/>
            <a:ext cx="2819400" cy="457200"/>
          </a:xfrm>
        </p:spPr>
        <p:txBody>
          <a:bodyPr/>
          <a:lstStyle/>
          <a:p>
            <a:pPr algn="ctr"/>
            <a:r>
              <a:rPr lang="en-US" altLang="en-US" sz="1600" b="1" i="1" dirty="0">
                <a:solidFill>
                  <a:srgbClr val="FFFF00"/>
                </a:solidFill>
              </a:rPr>
              <a:t>t</a:t>
            </a:r>
            <a:r>
              <a:rPr lang="en-US" altLang="en-US" sz="1600" b="1" dirty="0">
                <a:solidFill>
                  <a:srgbClr val="FFFF00"/>
                </a:solidFill>
              </a:rPr>
              <a:t>-NPE/PCA-SM</a:t>
            </a:r>
          </a:p>
        </p:txBody>
      </p:sp>
      <p:sp>
        <p:nvSpPr>
          <p:cNvPr id="715" name="Freeform 7"/>
          <p:cNvSpPr>
            <a:spLocks/>
          </p:cNvSpPr>
          <p:nvPr/>
        </p:nvSpPr>
        <p:spPr bwMode="auto">
          <a:xfrm>
            <a:off x="1000847" y="3151188"/>
            <a:ext cx="3444875" cy="6350"/>
          </a:xfrm>
          <a:custGeom>
            <a:avLst/>
            <a:gdLst>
              <a:gd name="T0" fmla="*/ 1 w 4341"/>
              <a:gd name="T1" fmla="*/ 0 h 7"/>
              <a:gd name="T2" fmla="*/ 0 w 4341"/>
              <a:gd name="T3" fmla="*/ 7 h 7"/>
              <a:gd name="T4" fmla="*/ 4340 w 4341"/>
              <a:gd name="T5" fmla="*/ 7 h 7"/>
              <a:gd name="T6" fmla="*/ 4341 w 4341"/>
              <a:gd name="T7" fmla="*/ 0 h 7"/>
              <a:gd name="T8" fmla="*/ 1 w 434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1" h="7">
                <a:moveTo>
                  <a:pt x="1" y="0"/>
                </a:moveTo>
                <a:lnTo>
                  <a:pt x="0" y="7"/>
                </a:lnTo>
                <a:lnTo>
                  <a:pt x="4340" y="7"/>
                </a:lnTo>
                <a:lnTo>
                  <a:pt x="434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16" name="Freeform 8"/>
          <p:cNvSpPr>
            <a:spLocks/>
          </p:cNvSpPr>
          <p:nvPr/>
        </p:nvSpPr>
        <p:spPr bwMode="auto">
          <a:xfrm>
            <a:off x="999259" y="3119438"/>
            <a:ext cx="3175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17" name="Freeform 9"/>
          <p:cNvSpPr>
            <a:spLocks/>
          </p:cNvSpPr>
          <p:nvPr/>
        </p:nvSpPr>
        <p:spPr bwMode="auto">
          <a:xfrm>
            <a:off x="1381847" y="3119438"/>
            <a:ext cx="3175" cy="34925"/>
          </a:xfrm>
          <a:custGeom>
            <a:avLst/>
            <a:gdLst>
              <a:gd name="T0" fmla="*/ 3 w 3"/>
              <a:gd name="T1" fmla="*/ 0 h 43"/>
              <a:gd name="T2" fmla="*/ 0 w 3"/>
              <a:gd name="T3" fmla="*/ 1 h 43"/>
              <a:gd name="T4" fmla="*/ 0 w 3"/>
              <a:gd name="T5" fmla="*/ 43 h 43"/>
              <a:gd name="T6" fmla="*/ 3 w 3"/>
              <a:gd name="T7" fmla="*/ 42 h 43"/>
              <a:gd name="T8" fmla="*/ 3 w 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3">
                <a:moveTo>
                  <a:pt x="3" y="0"/>
                </a:moveTo>
                <a:lnTo>
                  <a:pt x="0" y="1"/>
                </a:lnTo>
                <a:lnTo>
                  <a:pt x="0" y="43"/>
                </a:lnTo>
                <a:lnTo>
                  <a:pt x="3" y="42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18" name="Freeform 10"/>
          <p:cNvSpPr>
            <a:spLocks/>
          </p:cNvSpPr>
          <p:nvPr/>
        </p:nvSpPr>
        <p:spPr bwMode="auto">
          <a:xfrm>
            <a:off x="1764434" y="3119438"/>
            <a:ext cx="3175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19" name="Freeform 11"/>
          <p:cNvSpPr>
            <a:spLocks/>
          </p:cNvSpPr>
          <p:nvPr/>
        </p:nvSpPr>
        <p:spPr bwMode="auto">
          <a:xfrm>
            <a:off x="2147022" y="3119438"/>
            <a:ext cx="3175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0" name="Freeform 12"/>
          <p:cNvSpPr>
            <a:spLocks/>
          </p:cNvSpPr>
          <p:nvPr/>
        </p:nvSpPr>
        <p:spPr bwMode="auto">
          <a:xfrm>
            <a:off x="2529609" y="3119438"/>
            <a:ext cx="3175" cy="34925"/>
          </a:xfrm>
          <a:custGeom>
            <a:avLst/>
            <a:gdLst>
              <a:gd name="T0" fmla="*/ 3 w 3"/>
              <a:gd name="T1" fmla="*/ 0 h 43"/>
              <a:gd name="T2" fmla="*/ 0 w 3"/>
              <a:gd name="T3" fmla="*/ 1 h 43"/>
              <a:gd name="T4" fmla="*/ 0 w 3"/>
              <a:gd name="T5" fmla="*/ 43 h 43"/>
              <a:gd name="T6" fmla="*/ 3 w 3"/>
              <a:gd name="T7" fmla="*/ 42 h 43"/>
              <a:gd name="T8" fmla="*/ 3 w 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3">
                <a:moveTo>
                  <a:pt x="3" y="0"/>
                </a:moveTo>
                <a:lnTo>
                  <a:pt x="0" y="1"/>
                </a:lnTo>
                <a:lnTo>
                  <a:pt x="0" y="43"/>
                </a:lnTo>
                <a:lnTo>
                  <a:pt x="3" y="42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1" name="Freeform 13"/>
          <p:cNvSpPr>
            <a:spLocks/>
          </p:cNvSpPr>
          <p:nvPr/>
        </p:nvSpPr>
        <p:spPr bwMode="auto">
          <a:xfrm>
            <a:off x="2912197" y="3119438"/>
            <a:ext cx="3175" cy="34925"/>
          </a:xfrm>
          <a:custGeom>
            <a:avLst/>
            <a:gdLst>
              <a:gd name="T0" fmla="*/ 3 w 3"/>
              <a:gd name="T1" fmla="*/ 0 h 43"/>
              <a:gd name="T2" fmla="*/ 0 w 3"/>
              <a:gd name="T3" fmla="*/ 1 h 43"/>
              <a:gd name="T4" fmla="*/ 0 w 3"/>
              <a:gd name="T5" fmla="*/ 43 h 43"/>
              <a:gd name="T6" fmla="*/ 3 w 3"/>
              <a:gd name="T7" fmla="*/ 42 h 43"/>
              <a:gd name="T8" fmla="*/ 3 w 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3">
                <a:moveTo>
                  <a:pt x="3" y="0"/>
                </a:moveTo>
                <a:lnTo>
                  <a:pt x="0" y="1"/>
                </a:lnTo>
                <a:lnTo>
                  <a:pt x="0" y="43"/>
                </a:lnTo>
                <a:lnTo>
                  <a:pt x="3" y="42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2" name="Freeform 14"/>
          <p:cNvSpPr>
            <a:spLocks/>
          </p:cNvSpPr>
          <p:nvPr/>
        </p:nvSpPr>
        <p:spPr bwMode="auto">
          <a:xfrm>
            <a:off x="3296372" y="3119438"/>
            <a:ext cx="1587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3" name="Freeform 15"/>
          <p:cNvSpPr>
            <a:spLocks/>
          </p:cNvSpPr>
          <p:nvPr/>
        </p:nvSpPr>
        <p:spPr bwMode="auto">
          <a:xfrm>
            <a:off x="3677372" y="3119438"/>
            <a:ext cx="3175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4" name="Freeform 16"/>
          <p:cNvSpPr>
            <a:spLocks/>
          </p:cNvSpPr>
          <p:nvPr/>
        </p:nvSpPr>
        <p:spPr bwMode="auto">
          <a:xfrm>
            <a:off x="4061547" y="3119438"/>
            <a:ext cx="3175" cy="34925"/>
          </a:xfrm>
          <a:custGeom>
            <a:avLst/>
            <a:gdLst>
              <a:gd name="T0" fmla="*/ 3 w 3"/>
              <a:gd name="T1" fmla="*/ 0 h 43"/>
              <a:gd name="T2" fmla="*/ 0 w 3"/>
              <a:gd name="T3" fmla="*/ 1 h 43"/>
              <a:gd name="T4" fmla="*/ 0 w 3"/>
              <a:gd name="T5" fmla="*/ 43 h 43"/>
              <a:gd name="T6" fmla="*/ 3 w 3"/>
              <a:gd name="T7" fmla="*/ 42 h 43"/>
              <a:gd name="T8" fmla="*/ 3 w 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3">
                <a:moveTo>
                  <a:pt x="3" y="0"/>
                </a:moveTo>
                <a:lnTo>
                  <a:pt x="0" y="1"/>
                </a:lnTo>
                <a:lnTo>
                  <a:pt x="0" y="43"/>
                </a:lnTo>
                <a:lnTo>
                  <a:pt x="3" y="42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5" name="Freeform 17"/>
          <p:cNvSpPr>
            <a:spLocks/>
          </p:cNvSpPr>
          <p:nvPr/>
        </p:nvSpPr>
        <p:spPr bwMode="auto">
          <a:xfrm>
            <a:off x="4444134" y="3119438"/>
            <a:ext cx="1588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6" name="Line 18"/>
          <p:cNvSpPr>
            <a:spLocks noChangeShapeType="1"/>
          </p:cNvSpPr>
          <p:nvPr/>
        </p:nvSpPr>
        <p:spPr bwMode="auto">
          <a:xfrm>
            <a:off x="1191347" y="3138488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7" name="Line 19"/>
          <p:cNvSpPr>
            <a:spLocks noChangeShapeType="1"/>
          </p:cNvSpPr>
          <p:nvPr/>
        </p:nvSpPr>
        <p:spPr bwMode="auto">
          <a:xfrm>
            <a:off x="1573934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8" name="Line 20"/>
          <p:cNvSpPr>
            <a:spLocks noChangeShapeType="1"/>
          </p:cNvSpPr>
          <p:nvPr/>
        </p:nvSpPr>
        <p:spPr bwMode="auto">
          <a:xfrm>
            <a:off x="1956522" y="3138488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9" name="Line 21"/>
          <p:cNvSpPr>
            <a:spLocks noChangeShapeType="1"/>
          </p:cNvSpPr>
          <p:nvPr/>
        </p:nvSpPr>
        <p:spPr bwMode="auto">
          <a:xfrm>
            <a:off x="2340697" y="3138488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0" name="Line 22"/>
          <p:cNvSpPr>
            <a:spLocks noChangeShapeType="1"/>
          </p:cNvSpPr>
          <p:nvPr/>
        </p:nvSpPr>
        <p:spPr bwMode="auto">
          <a:xfrm>
            <a:off x="2721697" y="3138488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1" name="Line 23"/>
          <p:cNvSpPr>
            <a:spLocks noChangeShapeType="1"/>
          </p:cNvSpPr>
          <p:nvPr/>
        </p:nvSpPr>
        <p:spPr bwMode="auto">
          <a:xfrm>
            <a:off x="3104284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2" name="Line 24"/>
          <p:cNvSpPr>
            <a:spLocks noChangeShapeType="1"/>
          </p:cNvSpPr>
          <p:nvPr/>
        </p:nvSpPr>
        <p:spPr bwMode="auto">
          <a:xfrm>
            <a:off x="3488459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3" name="Line 25"/>
          <p:cNvSpPr>
            <a:spLocks noChangeShapeType="1"/>
          </p:cNvSpPr>
          <p:nvPr/>
        </p:nvSpPr>
        <p:spPr bwMode="auto">
          <a:xfrm>
            <a:off x="3869459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4" name="Line 26"/>
          <p:cNvSpPr>
            <a:spLocks noChangeShapeType="1"/>
          </p:cNvSpPr>
          <p:nvPr/>
        </p:nvSpPr>
        <p:spPr bwMode="auto">
          <a:xfrm>
            <a:off x="4253634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5" name="Freeform 27"/>
          <p:cNvSpPr>
            <a:spLocks/>
          </p:cNvSpPr>
          <p:nvPr/>
        </p:nvSpPr>
        <p:spPr bwMode="auto">
          <a:xfrm>
            <a:off x="1000847" y="811213"/>
            <a:ext cx="3444875" cy="4762"/>
          </a:xfrm>
          <a:custGeom>
            <a:avLst/>
            <a:gdLst>
              <a:gd name="T0" fmla="*/ 1 w 4341"/>
              <a:gd name="T1" fmla="*/ 0 h 7"/>
              <a:gd name="T2" fmla="*/ 0 w 4341"/>
              <a:gd name="T3" fmla="*/ 7 h 7"/>
              <a:gd name="T4" fmla="*/ 4340 w 4341"/>
              <a:gd name="T5" fmla="*/ 7 h 7"/>
              <a:gd name="T6" fmla="*/ 4341 w 4341"/>
              <a:gd name="T7" fmla="*/ 0 h 7"/>
              <a:gd name="T8" fmla="*/ 1 w 434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1" h="7">
                <a:moveTo>
                  <a:pt x="1" y="0"/>
                </a:moveTo>
                <a:lnTo>
                  <a:pt x="0" y="7"/>
                </a:lnTo>
                <a:lnTo>
                  <a:pt x="4340" y="7"/>
                </a:lnTo>
                <a:lnTo>
                  <a:pt x="434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6" name="Rectangle 28"/>
          <p:cNvSpPr>
            <a:spLocks noChangeArrowheads="1"/>
          </p:cNvSpPr>
          <p:nvPr/>
        </p:nvSpPr>
        <p:spPr bwMode="auto">
          <a:xfrm>
            <a:off x="938934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330</a:t>
            </a:r>
          </a:p>
        </p:txBody>
      </p:sp>
      <p:sp>
        <p:nvSpPr>
          <p:cNvPr id="737" name="Rectangle 29"/>
          <p:cNvSpPr>
            <a:spLocks noChangeArrowheads="1"/>
          </p:cNvSpPr>
          <p:nvPr/>
        </p:nvSpPr>
        <p:spPr bwMode="auto">
          <a:xfrm>
            <a:off x="1321522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350</a:t>
            </a:r>
          </a:p>
        </p:txBody>
      </p:sp>
      <p:sp>
        <p:nvSpPr>
          <p:cNvPr id="738" name="Rectangle 30"/>
          <p:cNvSpPr>
            <a:spLocks noChangeArrowheads="1"/>
          </p:cNvSpPr>
          <p:nvPr/>
        </p:nvSpPr>
        <p:spPr bwMode="auto">
          <a:xfrm>
            <a:off x="1705697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370</a:t>
            </a:r>
          </a:p>
        </p:txBody>
      </p:sp>
      <p:sp>
        <p:nvSpPr>
          <p:cNvPr id="739" name="Rectangle 31"/>
          <p:cNvSpPr>
            <a:spLocks noChangeArrowheads="1"/>
          </p:cNvSpPr>
          <p:nvPr/>
        </p:nvSpPr>
        <p:spPr bwMode="auto">
          <a:xfrm>
            <a:off x="2086697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390</a:t>
            </a:r>
          </a:p>
        </p:txBody>
      </p:sp>
      <p:sp>
        <p:nvSpPr>
          <p:cNvPr id="740" name="Rectangle 32"/>
          <p:cNvSpPr>
            <a:spLocks noChangeArrowheads="1"/>
          </p:cNvSpPr>
          <p:nvPr/>
        </p:nvSpPr>
        <p:spPr bwMode="auto">
          <a:xfrm>
            <a:off x="2470872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410</a:t>
            </a:r>
          </a:p>
        </p:txBody>
      </p:sp>
      <p:sp>
        <p:nvSpPr>
          <p:cNvPr id="741" name="Rectangle 33"/>
          <p:cNvSpPr>
            <a:spLocks noChangeArrowheads="1"/>
          </p:cNvSpPr>
          <p:nvPr/>
        </p:nvSpPr>
        <p:spPr bwMode="auto">
          <a:xfrm>
            <a:off x="2853459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430</a:t>
            </a:r>
          </a:p>
        </p:txBody>
      </p:sp>
      <p:sp>
        <p:nvSpPr>
          <p:cNvPr id="742" name="Rectangle 34"/>
          <p:cNvSpPr>
            <a:spLocks noChangeArrowheads="1"/>
          </p:cNvSpPr>
          <p:nvPr/>
        </p:nvSpPr>
        <p:spPr bwMode="auto">
          <a:xfrm>
            <a:off x="3236047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450</a:t>
            </a:r>
          </a:p>
        </p:txBody>
      </p:sp>
      <p:sp>
        <p:nvSpPr>
          <p:cNvPr id="743" name="Rectangle 35"/>
          <p:cNvSpPr>
            <a:spLocks noChangeArrowheads="1"/>
          </p:cNvSpPr>
          <p:nvPr/>
        </p:nvSpPr>
        <p:spPr bwMode="auto">
          <a:xfrm>
            <a:off x="3618634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470</a:t>
            </a:r>
          </a:p>
        </p:txBody>
      </p:sp>
      <p:sp>
        <p:nvSpPr>
          <p:cNvPr id="744" name="Rectangle 36"/>
          <p:cNvSpPr>
            <a:spLocks noChangeArrowheads="1"/>
          </p:cNvSpPr>
          <p:nvPr/>
        </p:nvSpPr>
        <p:spPr bwMode="auto">
          <a:xfrm>
            <a:off x="4001222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490</a:t>
            </a:r>
          </a:p>
        </p:txBody>
      </p:sp>
      <p:sp>
        <p:nvSpPr>
          <p:cNvPr id="745" name="Rectangle 37"/>
          <p:cNvSpPr>
            <a:spLocks noChangeArrowheads="1"/>
          </p:cNvSpPr>
          <p:nvPr/>
        </p:nvSpPr>
        <p:spPr bwMode="auto">
          <a:xfrm>
            <a:off x="4383809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510</a:t>
            </a:r>
          </a:p>
        </p:txBody>
      </p:sp>
      <p:sp>
        <p:nvSpPr>
          <p:cNvPr id="746" name="Rectangle 38"/>
          <p:cNvSpPr>
            <a:spLocks noChangeArrowheads="1"/>
          </p:cNvSpPr>
          <p:nvPr/>
        </p:nvSpPr>
        <p:spPr bwMode="auto">
          <a:xfrm>
            <a:off x="2660422" y="3401125"/>
            <a:ext cx="1122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747" name="Rectangle 39"/>
          <p:cNvSpPr>
            <a:spLocks noChangeArrowheads="1"/>
          </p:cNvSpPr>
          <p:nvPr/>
        </p:nvSpPr>
        <p:spPr bwMode="auto">
          <a:xfrm>
            <a:off x="2656609" y="3373438"/>
            <a:ext cx="4231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,  nm</a:t>
            </a:r>
          </a:p>
        </p:txBody>
      </p:sp>
      <p:sp>
        <p:nvSpPr>
          <p:cNvPr id="748" name="Freeform 40"/>
          <p:cNvSpPr>
            <a:spLocks/>
          </p:cNvSpPr>
          <p:nvPr/>
        </p:nvSpPr>
        <p:spPr bwMode="auto">
          <a:xfrm>
            <a:off x="997672" y="812800"/>
            <a:ext cx="4762" cy="2341563"/>
          </a:xfrm>
          <a:custGeom>
            <a:avLst/>
            <a:gdLst>
              <a:gd name="T0" fmla="*/ 0 w 6"/>
              <a:gd name="T1" fmla="*/ 2949 h 2950"/>
              <a:gd name="T2" fmla="*/ 6 w 6"/>
              <a:gd name="T3" fmla="*/ 2950 h 2950"/>
              <a:gd name="T4" fmla="*/ 6 w 6"/>
              <a:gd name="T5" fmla="*/ 1 h 2950"/>
              <a:gd name="T6" fmla="*/ 0 w 6"/>
              <a:gd name="T7" fmla="*/ 0 h 2950"/>
              <a:gd name="T8" fmla="*/ 0 w 6"/>
              <a:gd name="T9" fmla="*/ 2949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950">
                <a:moveTo>
                  <a:pt x="0" y="2949"/>
                </a:moveTo>
                <a:lnTo>
                  <a:pt x="6" y="2950"/>
                </a:lnTo>
                <a:lnTo>
                  <a:pt x="6" y="1"/>
                </a:lnTo>
                <a:lnTo>
                  <a:pt x="0" y="0"/>
                </a:lnTo>
                <a:lnTo>
                  <a:pt x="0" y="294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49" name="Freeform 41"/>
          <p:cNvSpPr>
            <a:spLocks/>
          </p:cNvSpPr>
          <p:nvPr/>
        </p:nvSpPr>
        <p:spPr bwMode="auto">
          <a:xfrm>
            <a:off x="1000847" y="3152775"/>
            <a:ext cx="34925" cy="1588"/>
          </a:xfrm>
          <a:custGeom>
            <a:avLst/>
            <a:gdLst>
              <a:gd name="T0" fmla="*/ 44 w 44"/>
              <a:gd name="T1" fmla="*/ 2 h 2"/>
              <a:gd name="T2" fmla="*/ 43 w 44"/>
              <a:gd name="T3" fmla="*/ 0 h 2"/>
              <a:gd name="T4" fmla="*/ 0 w 44"/>
              <a:gd name="T5" fmla="*/ 0 h 2"/>
              <a:gd name="T6" fmla="*/ 1 w 44"/>
              <a:gd name="T7" fmla="*/ 2 h 2"/>
              <a:gd name="T8" fmla="*/ 44 w 4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">
                <a:moveTo>
                  <a:pt x="44" y="2"/>
                </a:moveTo>
                <a:lnTo>
                  <a:pt x="43" y="0"/>
                </a:lnTo>
                <a:lnTo>
                  <a:pt x="0" y="0"/>
                </a:lnTo>
                <a:lnTo>
                  <a:pt x="1" y="2"/>
                </a:lnTo>
                <a:lnTo>
                  <a:pt x="44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0" name="Freeform 42"/>
          <p:cNvSpPr>
            <a:spLocks/>
          </p:cNvSpPr>
          <p:nvPr/>
        </p:nvSpPr>
        <p:spPr bwMode="auto">
          <a:xfrm>
            <a:off x="1000847" y="2684463"/>
            <a:ext cx="34925" cy="1587"/>
          </a:xfrm>
          <a:custGeom>
            <a:avLst/>
            <a:gdLst>
              <a:gd name="T0" fmla="*/ 44 w 44"/>
              <a:gd name="T1" fmla="*/ 2 h 2"/>
              <a:gd name="T2" fmla="*/ 43 w 44"/>
              <a:gd name="T3" fmla="*/ 0 h 2"/>
              <a:gd name="T4" fmla="*/ 0 w 44"/>
              <a:gd name="T5" fmla="*/ 0 h 2"/>
              <a:gd name="T6" fmla="*/ 1 w 44"/>
              <a:gd name="T7" fmla="*/ 2 h 2"/>
              <a:gd name="T8" fmla="*/ 44 w 4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">
                <a:moveTo>
                  <a:pt x="44" y="2"/>
                </a:moveTo>
                <a:lnTo>
                  <a:pt x="43" y="0"/>
                </a:lnTo>
                <a:lnTo>
                  <a:pt x="0" y="0"/>
                </a:lnTo>
                <a:lnTo>
                  <a:pt x="1" y="2"/>
                </a:lnTo>
                <a:lnTo>
                  <a:pt x="44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1" name="Freeform 43"/>
          <p:cNvSpPr>
            <a:spLocks/>
          </p:cNvSpPr>
          <p:nvPr/>
        </p:nvSpPr>
        <p:spPr bwMode="auto">
          <a:xfrm>
            <a:off x="1000847" y="2216150"/>
            <a:ext cx="34925" cy="1588"/>
          </a:xfrm>
          <a:custGeom>
            <a:avLst/>
            <a:gdLst>
              <a:gd name="T0" fmla="*/ 44 w 44"/>
              <a:gd name="T1" fmla="*/ 2 h 2"/>
              <a:gd name="T2" fmla="*/ 43 w 44"/>
              <a:gd name="T3" fmla="*/ 0 h 2"/>
              <a:gd name="T4" fmla="*/ 0 w 44"/>
              <a:gd name="T5" fmla="*/ 0 h 2"/>
              <a:gd name="T6" fmla="*/ 1 w 44"/>
              <a:gd name="T7" fmla="*/ 2 h 2"/>
              <a:gd name="T8" fmla="*/ 44 w 4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">
                <a:moveTo>
                  <a:pt x="44" y="2"/>
                </a:moveTo>
                <a:lnTo>
                  <a:pt x="43" y="0"/>
                </a:lnTo>
                <a:lnTo>
                  <a:pt x="0" y="0"/>
                </a:lnTo>
                <a:lnTo>
                  <a:pt x="1" y="2"/>
                </a:lnTo>
                <a:lnTo>
                  <a:pt x="44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2" name="Freeform 44"/>
          <p:cNvSpPr>
            <a:spLocks/>
          </p:cNvSpPr>
          <p:nvPr/>
        </p:nvSpPr>
        <p:spPr bwMode="auto">
          <a:xfrm>
            <a:off x="1000847" y="1747838"/>
            <a:ext cx="34925" cy="1587"/>
          </a:xfrm>
          <a:custGeom>
            <a:avLst/>
            <a:gdLst>
              <a:gd name="T0" fmla="*/ 44 w 44"/>
              <a:gd name="T1" fmla="*/ 3 h 3"/>
              <a:gd name="T2" fmla="*/ 43 w 44"/>
              <a:gd name="T3" fmla="*/ 0 h 3"/>
              <a:gd name="T4" fmla="*/ 0 w 44"/>
              <a:gd name="T5" fmla="*/ 0 h 3"/>
              <a:gd name="T6" fmla="*/ 1 w 44"/>
              <a:gd name="T7" fmla="*/ 3 h 3"/>
              <a:gd name="T8" fmla="*/ 44 w 44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">
                <a:moveTo>
                  <a:pt x="44" y="3"/>
                </a:moveTo>
                <a:lnTo>
                  <a:pt x="43" y="0"/>
                </a:lnTo>
                <a:lnTo>
                  <a:pt x="0" y="0"/>
                </a:lnTo>
                <a:lnTo>
                  <a:pt x="1" y="3"/>
                </a:lnTo>
                <a:lnTo>
                  <a:pt x="44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3" name="Freeform 45"/>
          <p:cNvSpPr>
            <a:spLocks/>
          </p:cNvSpPr>
          <p:nvPr/>
        </p:nvSpPr>
        <p:spPr bwMode="auto">
          <a:xfrm>
            <a:off x="1000847" y="1281113"/>
            <a:ext cx="34925" cy="1587"/>
          </a:xfrm>
          <a:custGeom>
            <a:avLst/>
            <a:gdLst>
              <a:gd name="T0" fmla="*/ 44 w 44"/>
              <a:gd name="T1" fmla="*/ 3 h 3"/>
              <a:gd name="T2" fmla="*/ 43 w 44"/>
              <a:gd name="T3" fmla="*/ 0 h 3"/>
              <a:gd name="T4" fmla="*/ 0 w 44"/>
              <a:gd name="T5" fmla="*/ 0 h 3"/>
              <a:gd name="T6" fmla="*/ 1 w 44"/>
              <a:gd name="T7" fmla="*/ 3 h 3"/>
              <a:gd name="T8" fmla="*/ 44 w 44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">
                <a:moveTo>
                  <a:pt x="44" y="3"/>
                </a:moveTo>
                <a:lnTo>
                  <a:pt x="43" y="0"/>
                </a:lnTo>
                <a:lnTo>
                  <a:pt x="0" y="0"/>
                </a:lnTo>
                <a:lnTo>
                  <a:pt x="1" y="3"/>
                </a:lnTo>
                <a:lnTo>
                  <a:pt x="44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4" name="Freeform 46"/>
          <p:cNvSpPr>
            <a:spLocks/>
          </p:cNvSpPr>
          <p:nvPr/>
        </p:nvSpPr>
        <p:spPr bwMode="auto">
          <a:xfrm>
            <a:off x="1000847" y="812800"/>
            <a:ext cx="34925" cy="1588"/>
          </a:xfrm>
          <a:custGeom>
            <a:avLst/>
            <a:gdLst>
              <a:gd name="T0" fmla="*/ 44 w 44"/>
              <a:gd name="T1" fmla="*/ 2 h 2"/>
              <a:gd name="T2" fmla="*/ 43 w 44"/>
              <a:gd name="T3" fmla="*/ 0 h 2"/>
              <a:gd name="T4" fmla="*/ 0 w 44"/>
              <a:gd name="T5" fmla="*/ 0 h 2"/>
              <a:gd name="T6" fmla="*/ 1 w 44"/>
              <a:gd name="T7" fmla="*/ 2 h 2"/>
              <a:gd name="T8" fmla="*/ 44 w 4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">
                <a:moveTo>
                  <a:pt x="44" y="2"/>
                </a:moveTo>
                <a:lnTo>
                  <a:pt x="43" y="0"/>
                </a:lnTo>
                <a:lnTo>
                  <a:pt x="0" y="0"/>
                </a:lnTo>
                <a:lnTo>
                  <a:pt x="1" y="2"/>
                </a:lnTo>
                <a:lnTo>
                  <a:pt x="44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5" name="Line 47"/>
          <p:cNvSpPr>
            <a:spLocks noChangeShapeType="1"/>
          </p:cNvSpPr>
          <p:nvPr/>
        </p:nvSpPr>
        <p:spPr bwMode="auto">
          <a:xfrm flipH="1">
            <a:off x="1000847" y="2921000"/>
            <a:ext cx="15875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6" name="Line 48"/>
          <p:cNvSpPr>
            <a:spLocks noChangeShapeType="1"/>
          </p:cNvSpPr>
          <p:nvPr/>
        </p:nvSpPr>
        <p:spPr bwMode="auto">
          <a:xfrm flipH="1">
            <a:off x="1000847" y="2452688"/>
            <a:ext cx="15875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7" name="Line 49"/>
          <p:cNvSpPr>
            <a:spLocks noChangeShapeType="1"/>
          </p:cNvSpPr>
          <p:nvPr/>
        </p:nvSpPr>
        <p:spPr bwMode="auto">
          <a:xfrm flipH="1">
            <a:off x="1000847" y="1984375"/>
            <a:ext cx="15875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8" name="Line 50"/>
          <p:cNvSpPr>
            <a:spLocks noChangeShapeType="1"/>
          </p:cNvSpPr>
          <p:nvPr/>
        </p:nvSpPr>
        <p:spPr bwMode="auto">
          <a:xfrm flipH="1">
            <a:off x="1000847" y="1516063"/>
            <a:ext cx="15875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9" name="Line 51"/>
          <p:cNvSpPr>
            <a:spLocks noChangeShapeType="1"/>
          </p:cNvSpPr>
          <p:nvPr/>
        </p:nvSpPr>
        <p:spPr bwMode="auto">
          <a:xfrm flipH="1">
            <a:off x="1000847" y="1049338"/>
            <a:ext cx="15875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60" name="Freeform 52"/>
          <p:cNvSpPr>
            <a:spLocks/>
          </p:cNvSpPr>
          <p:nvPr/>
        </p:nvSpPr>
        <p:spPr bwMode="auto">
          <a:xfrm>
            <a:off x="4442547" y="812800"/>
            <a:ext cx="4762" cy="2341563"/>
          </a:xfrm>
          <a:custGeom>
            <a:avLst/>
            <a:gdLst>
              <a:gd name="T0" fmla="*/ 0 w 6"/>
              <a:gd name="T1" fmla="*/ 2949 h 2950"/>
              <a:gd name="T2" fmla="*/ 6 w 6"/>
              <a:gd name="T3" fmla="*/ 2950 h 2950"/>
              <a:gd name="T4" fmla="*/ 6 w 6"/>
              <a:gd name="T5" fmla="*/ 1 h 2950"/>
              <a:gd name="T6" fmla="*/ 0 w 6"/>
              <a:gd name="T7" fmla="*/ 0 h 2950"/>
              <a:gd name="T8" fmla="*/ 0 w 6"/>
              <a:gd name="T9" fmla="*/ 2949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950">
                <a:moveTo>
                  <a:pt x="0" y="2949"/>
                </a:moveTo>
                <a:lnTo>
                  <a:pt x="6" y="2950"/>
                </a:lnTo>
                <a:lnTo>
                  <a:pt x="6" y="1"/>
                </a:lnTo>
                <a:lnTo>
                  <a:pt x="0" y="0"/>
                </a:lnTo>
                <a:lnTo>
                  <a:pt x="0" y="294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61" name="Rectangle 53"/>
          <p:cNvSpPr>
            <a:spLocks noChangeArrowheads="1"/>
          </p:cNvSpPr>
          <p:nvPr/>
        </p:nvSpPr>
        <p:spPr bwMode="auto">
          <a:xfrm>
            <a:off x="745259" y="3083813"/>
            <a:ext cx="53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-0.175</a:t>
            </a:r>
          </a:p>
        </p:txBody>
      </p:sp>
      <p:sp>
        <p:nvSpPr>
          <p:cNvPr id="762" name="Rectangle 54"/>
          <p:cNvSpPr>
            <a:spLocks noChangeArrowheads="1"/>
          </p:cNvSpPr>
          <p:nvPr/>
        </p:nvSpPr>
        <p:spPr bwMode="auto">
          <a:xfrm>
            <a:off x="745259" y="2651125"/>
            <a:ext cx="53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-0.115</a:t>
            </a:r>
          </a:p>
        </p:txBody>
      </p:sp>
      <p:sp>
        <p:nvSpPr>
          <p:cNvPr id="763" name="Rectangle 55"/>
          <p:cNvSpPr>
            <a:spLocks noChangeArrowheads="1"/>
          </p:cNvSpPr>
          <p:nvPr/>
        </p:nvSpPr>
        <p:spPr bwMode="auto">
          <a:xfrm>
            <a:off x="745259" y="2182813"/>
            <a:ext cx="53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-0.055</a:t>
            </a:r>
          </a:p>
        </p:txBody>
      </p:sp>
      <p:sp>
        <p:nvSpPr>
          <p:cNvPr id="764" name="Rectangle 56"/>
          <p:cNvSpPr>
            <a:spLocks noChangeArrowheads="1"/>
          </p:cNvSpPr>
          <p:nvPr/>
        </p:nvSpPr>
        <p:spPr bwMode="auto">
          <a:xfrm>
            <a:off x="769072" y="1714500"/>
            <a:ext cx="471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0.005</a:t>
            </a:r>
          </a:p>
        </p:txBody>
      </p:sp>
      <p:sp>
        <p:nvSpPr>
          <p:cNvPr id="765" name="Rectangle 57"/>
          <p:cNvSpPr>
            <a:spLocks noChangeArrowheads="1"/>
          </p:cNvSpPr>
          <p:nvPr/>
        </p:nvSpPr>
        <p:spPr bwMode="auto">
          <a:xfrm>
            <a:off x="769072" y="1247775"/>
            <a:ext cx="471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0.065</a:t>
            </a:r>
          </a:p>
        </p:txBody>
      </p:sp>
      <p:sp>
        <p:nvSpPr>
          <p:cNvPr id="766" name="Rectangle 58"/>
          <p:cNvSpPr>
            <a:spLocks noChangeArrowheads="1"/>
          </p:cNvSpPr>
          <p:nvPr/>
        </p:nvSpPr>
        <p:spPr bwMode="auto">
          <a:xfrm>
            <a:off x="769072" y="777875"/>
            <a:ext cx="471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0.125</a:t>
            </a:r>
          </a:p>
        </p:txBody>
      </p:sp>
      <p:sp>
        <p:nvSpPr>
          <p:cNvPr id="767" name="Rectangle 59"/>
          <p:cNvSpPr>
            <a:spLocks noChangeArrowheads="1"/>
          </p:cNvSpPr>
          <p:nvPr/>
        </p:nvSpPr>
        <p:spPr bwMode="auto">
          <a:xfrm rot="5400000">
            <a:off x="-187119" y="1904343"/>
            <a:ext cx="17679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Normalized Intensity</a:t>
            </a:r>
          </a:p>
        </p:txBody>
      </p:sp>
      <p:sp>
        <p:nvSpPr>
          <p:cNvPr id="768" name="Rectangle 60"/>
          <p:cNvSpPr>
            <a:spLocks noChangeArrowheads="1"/>
          </p:cNvSpPr>
          <p:nvPr/>
        </p:nvSpPr>
        <p:spPr bwMode="auto">
          <a:xfrm>
            <a:off x="1780018" y="511175"/>
            <a:ext cx="1859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rgbClr val="FFFF00"/>
                </a:solidFill>
              </a:rPr>
              <a:t>Principal Eigenvectors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781" name="Freeform 73"/>
          <p:cNvSpPr>
            <a:spLocks/>
          </p:cNvSpPr>
          <p:nvPr/>
        </p:nvSpPr>
        <p:spPr bwMode="auto">
          <a:xfrm>
            <a:off x="1000847" y="1038225"/>
            <a:ext cx="3443287" cy="750888"/>
          </a:xfrm>
          <a:custGeom>
            <a:avLst/>
            <a:gdLst>
              <a:gd name="T0" fmla="*/ 61 w 4340"/>
              <a:gd name="T1" fmla="*/ 946 h 946"/>
              <a:gd name="T2" fmla="*/ 132 w 4340"/>
              <a:gd name="T3" fmla="*/ 946 h 946"/>
              <a:gd name="T4" fmla="*/ 205 w 4340"/>
              <a:gd name="T5" fmla="*/ 944 h 946"/>
              <a:gd name="T6" fmla="*/ 278 w 4340"/>
              <a:gd name="T7" fmla="*/ 938 h 946"/>
              <a:gd name="T8" fmla="*/ 349 w 4340"/>
              <a:gd name="T9" fmla="*/ 931 h 946"/>
              <a:gd name="T10" fmla="*/ 422 w 4340"/>
              <a:gd name="T11" fmla="*/ 917 h 946"/>
              <a:gd name="T12" fmla="*/ 495 w 4340"/>
              <a:gd name="T13" fmla="*/ 890 h 946"/>
              <a:gd name="T14" fmla="*/ 566 w 4340"/>
              <a:gd name="T15" fmla="*/ 797 h 946"/>
              <a:gd name="T16" fmla="*/ 639 w 4340"/>
              <a:gd name="T17" fmla="*/ 462 h 946"/>
              <a:gd name="T18" fmla="*/ 712 w 4340"/>
              <a:gd name="T19" fmla="*/ 72 h 946"/>
              <a:gd name="T20" fmla="*/ 783 w 4340"/>
              <a:gd name="T21" fmla="*/ 100 h 946"/>
              <a:gd name="T22" fmla="*/ 856 w 4340"/>
              <a:gd name="T23" fmla="*/ 263 h 946"/>
              <a:gd name="T24" fmla="*/ 929 w 4340"/>
              <a:gd name="T25" fmla="*/ 387 h 946"/>
              <a:gd name="T26" fmla="*/ 1000 w 4340"/>
              <a:gd name="T27" fmla="*/ 413 h 946"/>
              <a:gd name="T28" fmla="*/ 1073 w 4340"/>
              <a:gd name="T29" fmla="*/ 305 h 946"/>
              <a:gd name="T30" fmla="*/ 1146 w 4340"/>
              <a:gd name="T31" fmla="*/ 118 h 946"/>
              <a:gd name="T32" fmla="*/ 1217 w 4340"/>
              <a:gd name="T33" fmla="*/ 3 h 946"/>
              <a:gd name="T34" fmla="*/ 1290 w 4340"/>
              <a:gd name="T35" fmla="*/ 77 h 946"/>
              <a:gd name="T36" fmla="*/ 1363 w 4340"/>
              <a:gd name="T37" fmla="*/ 242 h 946"/>
              <a:gd name="T38" fmla="*/ 1434 w 4340"/>
              <a:gd name="T39" fmla="*/ 375 h 946"/>
              <a:gd name="T40" fmla="*/ 1507 w 4340"/>
              <a:gd name="T41" fmla="*/ 455 h 946"/>
              <a:gd name="T42" fmla="*/ 1580 w 4340"/>
              <a:gd name="T43" fmla="*/ 477 h 946"/>
              <a:gd name="T44" fmla="*/ 1651 w 4340"/>
              <a:gd name="T45" fmla="*/ 470 h 946"/>
              <a:gd name="T46" fmla="*/ 1724 w 4340"/>
              <a:gd name="T47" fmla="*/ 466 h 946"/>
              <a:gd name="T48" fmla="*/ 1797 w 4340"/>
              <a:gd name="T49" fmla="*/ 494 h 946"/>
              <a:gd name="T50" fmla="*/ 1868 w 4340"/>
              <a:gd name="T51" fmla="*/ 556 h 946"/>
              <a:gd name="T52" fmla="*/ 1941 w 4340"/>
              <a:gd name="T53" fmla="*/ 626 h 946"/>
              <a:gd name="T54" fmla="*/ 2014 w 4340"/>
              <a:gd name="T55" fmla="*/ 685 h 946"/>
              <a:gd name="T56" fmla="*/ 2085 w 4340"/>
              <a:gd name="T57" fmla="*/ 727 h 946"/>
              <a:gd name="T58" fmla="*/ 2158 w 4340"/>
              <a:gd name="T59" fmla="*/ 753 h 946"/>
              <a:gd name="T60" fmla="*/ 2231 w 4340"/>
              <a:gd name="T61" fmla="*/ 771 h 946"/>
              <a:gd name="T62" fmla="*/ 2302 w 4340"/>
              <a:gd name="T63" fmla="*/ 785 h 946"/>
              <a:gd name="T64" fmla="*/ 2375 w 4340"/>
              <a:gd name="T65" fmla="*/ 800 h 946"/>
              <a:gd name="T66" fmla="*/ 2448 w 4340"/>
              <a:gd name="T67" fmla="*/ 819 h 946"/>
              <a:gd name="T68" fmla="*/ 2519 w 4340"/>
              <a:gd name="T69" fmla="*/ 840 h 946"/>
              <a:gd name="T70" fmla="*/ 2592 w 4340"/>
              <a:gd name="T71" fmla="*/ 859 h 946"/>
              <a:gd name="T72" fmla="*/ 2665 w 4340"/>
              <a:gd name="T73" fmla="*/ 874 h 946"/>
              <a:gd name="T74" fmla="*/ 2736 w 4340"/>
              <a:gd name="T75" fmla="*/ 886 h 946"/>
              <a:gd name="T76" fmla="*/ 2809 w 4340"/>
              <a:gd name="T77" fmla="*/ 896 h 946"/>
              <a:gd name="T78" fmla="*/ 2882 w 4340"/>
              <a:gd name="T79" fmla="*/ 901 h 946"/>
              <a:gd name="T80" fmla="*/ 2953 w 4340"/>
              <a:gd name="T81" fmla="*/ 907 h 946"/>
              <a:gd name="T82" fmla="*/ 3026 w 4340"/>
              <a:gd name="T83" fmla="*/ 912 h 946"/>
              <a:gd name="T84" fmla="*/ 3099 w 4340"/>
              <a:gd name="T85" fmla="*/ 917 h 946"/>
              <a:gd name="T86" fmla="*/ 3170 w 4340"/>
              <a:gd name="T87" fmla="*/ 921 h 946"/>
              <a:gd name="T88" fmla="*/ 3243 w 4340"/>
              <a:gd name="T89" fmla="*/ 926 h 946"/>
              <a:gd name="T90" fmla="*/ 3316 w 4340"/>
              <a:gd name="T91" fmla="*/ 930 h 946"/>
              <a:gd name="T92" fmla="*/ 3387 w 4340"/>
              <a:gd name="T93" fmla="*/ 932 h 946"/>
              <a:gd name="T94" fmla="*/ 3460 w 4340"/>
              <a:gd name="T95" fmla="*/ 934 h 946"/>
              <a:gd name="T96" fmla="*/ 3533 w 4340"/>
              <a:gd name="T97" fmla="*/ 937 h 946"/>
              <a:gd name="T98" fmla="*/ 3604 w 4340"/>
              <a:gd name="T99" fmla="*/ 939 h 946"/>
              <a:gd name="T100" fmla="*/ 3677 w 4340"/>
              <a:gd name="T101" fmla="*/ 939 h 946"/>
              <a:gd name="T102" fmla="*/ 3749 w 4340"/>
              <a:gd name="T103" fmla="*/ 940 h 946"/>
              <a:gd name="T104" fmla="*/ 3821 w 4340"/>
              <a:gd name="T105" fmla="*/ 942 h 946"/>
              <a:gd name="T106" fmla="*/ 3894 w 4340"/>
              <a:gd name="T107" fmla="*/ 942 h 946"/>
              <a:gd name="T108" fmla="*/ 3966 w 4340"/>
              <a:gd name="T109" fmla="*/ 943 h 946"/>
              <a:gd name="T110" fmla="*/ 4038 w 4340"/>
              <a:gd name="T111" fmla="*/ 944 h 946"/>
              <a:gd name="T112" fmla="*/ 4111 w 4340"/>
              <a:gd name="T113" fmla="*/ 945 h 946"/>
              <a:gd name="T114" fmla="*/ 4183 w 4340"/>
              <a:gd name="T115" fmla="*/ 945 h 946"/>
              <a:gd name="T116" fmla="*/ 4255 w 4340"/>
              <a:gd name="T117" fmla="*/ 945 h 946"/>
              <a:gd name="T118" fmla="*/ 4328 w 4340"/>
              <a:gd name="T119" fmla="*/ 945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40" h="946">
                <a:moveTo>
                  <a:pt x="0" y="946"/>
                </a:moveTo>
                <a:lnTo>
                  <a:pt x="0" y="946"/>
                </a:lnTo>
                <a:lnTo>
                  <a:pt x="6" y="946"/>
                </a:lnTo>
                <a:lnTo>
                  <a:pt x="12" y="946"/>
                </a:lnTo>
                <a:lnTo>
                  <a:pt x="18" y="946"/>
                </a:lnTo>
                <a:lnTo>
                  <a:pt x="24" y="946"/>
                </a:lnTo>
                <a:lnTo>
                  <a:pt x="30" y="946"/>
                </a:lnTo>
                <a:lnTo>
                  <a:pt x="36" y="946"/>
                </a:lnTo>
                <a:lnTo>
                  <a:pt x="42" y="946"/>
                </a:lnTo>
                <a:lnTo>
                  <a:pt x="48" y="946"/>
                </a:lnTo>
                <a:lnTo>
                  <a:pt x="55" y="946"/>
                </a:lnTo>
                <a:lnTo>
                  <a:pt x="61" y="946"/>
                </a:lnTo>
                <a:lnTo>
                  <a:pt x="67" y="946"/>
                </a:lnTo>
                <a:lnTo>
                  <a:pt x="73" y="946"/>
                </a:lnTo>
                <a:lnTo>
                  <a:pt x="79" y="946"/>
                </a:lnTo>
                <a:lnTo>
                  <a:pt x="85" y="946"/>
                </a:lnTo>
                <a:lnTo>
                  <a:pt x="91" y="946"/>
                </a:lnTo>
                <a:lnTo>
                  <a:pt x="97" y="946"/>
                </a:lnTo>
                <a:lnTo>
                  <a:pt x="103" y="946"/>
                </a:lnTo>
                <a:lnTo>
                  <a:pt x="109" y="946"/>
                </a:lnTo>
                <a:lnTo>
                  <a:pt x="115" y="946"/>
                </a:lnTo>
                <a:lnTo>
                  <a:pt x="121" y="946"/>
                </a:lnTo>
                <a:lnTo>
                  <a:pt x="127" y="946"/>
                </a:lnTo>
                <a:lnTo>
                  <a:pt x="132" y="946"/>
                </a:lnTo>
                <a:lnTo>
                  <a:pt x="138" y="946"/>
                </a:lnTo>
                <a:lnTo>
                  <a:pt x="144" y="946"/>
                </a:lnTo>
                <a:lnTo>
                  <a:pt x="150" y="946"/>
                </a:lnTo>
                <a:lnTo>
                  <a:pt x="156" y="945"/>
                </a:lnTo>
                <a:lnTo>
                  <a:pt x="163" y="945"/>
                </a:lnTo>
                <a:lnTo>
                  <a:pt x="169" y="945"/>
                </a:lnTo>
                <a:lnTo>
                  <a:pt x="175" y="945"/>
                </a:lnTo>
                <a:lnTo>
                  <a:pt x="181" y="945"/>
                </a:lnTo>
                <a:lnTo>
                  <a:pt x="187" y="945"/>
                </a:lnTo>
                <a:lnTo>
                  <a:pt x="193" y="944"/>
                </a:lnTo>
                <a:lnTo>
                  <a:pt x="199" y="944"/>
                </a:lnTo>
                <a:lnTo>
                  <a:pt x="205" y="944"/>
                </a:lnTo>
                <a:lnTo>
                  <a:pt x="211" y="943"/>
                </a:lnTo>
                <a:lnTo>
                  <a:pt x="217" y="943"/>
                </a:lnTo>
                <a:lnTo>
                  <a:pt x="223" y="943"/>
                </a:lnTo>
                <a:lnTo>
                  <a:pt x="229" y="943"/>
                </a:lnTo>
                <a:lnTo>
                  <a:pt x="235" y="942"/>
                </a:lnTo>
                <a:lnTo>
                  <a:pt x="241" y="942"/>
                </a:lnTo>
                <a:lnTo>
                  <a:pt x="247" y="940"/>
                </a:lnTo>
                <a:lnTo>
                  <a:pt x="253" y="940"/>
                </a:lnTo>
                <a:lnTo>
                  <a:pt x="259" y="940"/>
                </a:lnTo>
                <a:lnTo>
                  <a:pt x="265" y="939"/>
                </a:lnTo>
                <a:lnTo>
                  <a:pt x="272" y="939"/>
                </a:lnTo>
                <a:lnTo>
                  <a:pt x="278" y="938"/>
                </a:lnTo>
                <a:lnTo>
                  <a:pt x="284" y="938"/>
                </a:lnTo>
                <a:lnTo>
                  <a:pt x="290" y="938"/>
                </a:lnTo>
                <a:lnTo>
                  <a:pt x="296" y="937"/>
                </a:lnTo>
                <a:lnTo>
                  <a:pt x="302" y="937"/>
                </a:lnTo>
                <a:lnTo>
                  <a:pt x="308" y="936"/>
                </a:lnTo>
                <a:lnTo>
                  <a:pt x="314" y="934"/>
                </a:lnTo>
                <a:lnTo>
                  <a:pt x="320" y="933"/>
                </a:lnTo>
                <a:lnTo>
                  <a:pt x="326" y="933"/>
                </a:lnTo>
                <a:lnTo>
                  <a:pt x="332" y="932"/>
                </a:lnTo>
                <a:lnTo>
                  <a:pt x="338" y="932"/>
                </a:lnTo>
                <a:lnTo>
                  <a:pt x="344" y="931"/>
                </a:lnTo>
                <a:lnTo>
                  <a:pt x="349" y="931"/>
                </a:lnTo>
                <a:lnTo>
                  <a:pt x="355" y="930"/>
                </a:lnTo>
                <a:lnTo>
                  <a:pt x="361" y="929"/>
                </a:lnTo>
                <a:lnTo>
                  <a:pt x="367" y="929"/>
                </a:lnTo>
                <a:lnTo>
                  <a:pt x="373" y="927"/>
                </a:lnTo>
                <a:lnTo>
                  <a:pt x="380" y="926"/>
                </a:lnTo>
                <a:lnTo>
                  <a:pt x="386" y="925"/>
                </a:lnTo>
                <a:lnTo>
                  <a:pt x="392" y="924"/>
                </a:lnTo>
                <a:lnTo>
                  <a:pt x="398" y="923"/>
                </a:lnTo>
                <a:lnTo>
                  <a:pt x="404" y="921"/>
                </a:lnTo>
                <a:lnTo>
                  <a:pt x="410" y="920"/>
                </a:lnTo>
                <a:lnTo>
                  <a:pt x="416" y="919"/>
                </a:lnTo>
                <a:lnTo>
                  <a:pt x="422" y="917"/>
                </a:lnTo>
                <a:lnTo>
                  <a:pt x="428" y="916"/>
                </a:lnTo>
                <a:lnTo>
                  <a:pt x="434" y="913"/>
                </a:lnTo>
                <a:lnTo>
                  <a:pt x="440" y="912"/>
                </a:lnTo>
                <a:lnTo>
                  <a:pt x="446" y="910"/>
                </a:lnTo>
                <a:lnTo>
                  <a:pt x="452" y="909"/>
                </a:lnTo>
                <a:lnTo>
                  <a:pt x="458" y="906"/>
                </a:lnTo>
                <a:lnTo>
                  <a:pt x="464" y="904"/>
                </a:lnTo>
                <a:lnTo>
                  <a:pt x="470" y="901"/>
                </a:lnTo>
                <a:lnTo>
                  <a:pt x="476" y="899"/>
                </a:lnTo>
                <a:lnTo>
                  <a:pt x="482" y="896"/>
                </a:lnTo>
                <a:lnTo>
                  <a:pt x="489" y="893"/>
                </a:lnTo>
                <a:lnTo>
                  <a:pt x="495" y="890"/>
                </a:lnTo>
                <a:lnTo>
                  <a:pt x="501" y="885"/>
                </a:lnTo>
                <a:lnTo>
                  <a:pt x="507" y="881"/>
                </a:lnTo>
                <a:lnTo>
                  <a:pt x="513" y="877"/>
                </a:lnTo>
                <a:lnTo>
                  <a:pt x="519" y="871"/>
                </a:lnTo>
                <a:lnTo>
                  <a:pt x="525" y="865"/>
                </a:lnTo>
                <a:lnTo>
                  <a:pt x="531" y="858"/>
                </a:lnTo>
                <a:lnTo>
                  <a:pt x="537" y="852"/>
                </a:lnTo>
                <a:lnTo>
                  <a:pt x="543" y="844"/>
                </a:lnTo>
                <a:lnTo>
                  <a:pt x="549" y="833"/>
                </a:lnTo>
                <a:lnTo>
                  <a:pt x="555" y="824"/>
                </a:lnTo>
                <a:lnTo>
                  <a:pt x="560" y="810"/>
                </a:lnTo>
                <a:lnTo>
                  <a:pt x="566" y="797"/>
                </a:lnTo>
                <a:lnTo>
                  <a:pt x="572" y="781"/>
                </a:lnTo>
                <a:lnTo>
                  <a:pt x="578" y="764"/>
                </a:lnTo>
                <a:lnTo>
                  <a:pt x="584" y="746"/>
                </a:lnTo>
                <a:lnTo>
                  <a:pt x="590" y="725"/>
                </a:lnTo>
                <a:lnTo>
                  <a:pt x="597" y="700"/>
                </a:lnTo>
                <a:lnTo>
                  <a:pt x="603" y="676"/>
                </a:lnTo>
                <a:lnTo>
                  <a:pt x="609" y="647"/>
                </a:lnTo>
                <a:lnTo>
                  <a:pt x="615" y="615"/>
                </a:lnTo>
                <a:lnTo>
                  <a:pt x="621" y="581"/>
                </a:lnTo>
                <a:lnTo>
                  <a:pt x="627" y="543"/>
                </a:lnTo>
                <a:lnTo>
                  <a:pt x="633" y="506"/>
                </a:lnTo>
                <a:lnTo>
                  <a:pt x="639" y="462"/>
                </a:lnTo>
                <a:lnTo>
                  <a:pt x="645" y="420"/>
                </a:lnTo>
                <a:lnTo>
                  <a:pt x="651" y="381"/>
                </a:lnTo>
                <a:lnTo>
                  <a:pt x="657" y="338"/>
                </a:lnTo>
                <a:lnTo>
                  <a:pt x="663" y="298"/>
                </a:lnTo>
                <a:lnTo>
                  <a:pt x="669" y="262"/>
                </a:lnTo>
                <a:lnTo>
                  <a:pt x="675" y="222"/>
                </a:lnTo>
                <a:lnTo>
                  <a:pt x="681" y="191"/>
                </a:lnTo>
                <a:lnTo>
                  <a:pt x="687" y="160"/>
                </a:lnTo>
                <a:lnTo>
                  <a:pt x="693" y="133"/>
                </a:lnTo>
                <a:lnTo>
                  <a:pt x="699" y="110"/>
                </a:lnTo>
                <a:lnTo>
                  <a:pt x="706" y="89"/>
                </a:lnTo>
                <a:lnTo>
                  <a:pt x="712" y="72"/>
                </a:lnTo>
                <a:lnTo>
                  <a:pt x="718" y="58"/>
                </a:lnTo>
                <a:lnTo>
                  <a:pt x="724" y="47"/>
                </a:lnTo>
                <a:lnTo>
                  <a:pt x="730" y="41"/>
                </a:lnTo>
                <a:lnTo>
                  <a:pt x="736" y="38"/>
                </a:lnTo>
                <a:lnTo>
                  <a:pt x="742" y="41"/>
                </a:lnTo>
                <a:lnTo>
                  <a:pt x="748" y="44"/>
                </a:lnTo>
                <a:lnTo>
                  <a:pt x="754" y="51"/>
                </a:lnTo>
                <a:lnTo>
                  <a:pt x="760" y="58"/>
                </a:lnTo>
                <a:lnTo>
                  <a:pt x="766" y="66"/>
                </a:lnTo>
                <a:lnTo>
                  <a:pt x="771" y="78"/>
                </a:lnTo>
                <a:lnTo>
                  <a:pt x="777" y="89"/>
                </a:lnTo>
                <a:lnTo>
                  <a:pt x="783" y="100"/>
                </a:lnTo>
                <a:lnTo>
                  <a:pt x="789" y="114"/>
                </a:lnTo>
                <a:lnTo>
                  <a:pt x="795" y="127"/>
                </a:lnTo>
                <a:lnTo>
                  <a:pt x="801" y="142"/>
                </a:lnTo>
                <a:lnTo>
                  <a:pt x="807" y="156"/>
                </a:lnTo>
                <a:lnTo>
                  <a:pt x="814" y="169"/>
                </a:lnTo>
                <a:lnTo>
                  <a:pt x="820" y="184"/>
                </a:lnTo>
                <a:lnTo>
                  <a:pt x="826" y="197"/>
                </a:lnTo>
                <a:lnTo>
                  <a:pt x="832" y="211"/>
                </a:lnTo>
                <a:lnTo>
                  <a:pt x="838" y="225"/>
                </a:lnTo>
                <a:lnTo>
                  <a:pt x="844" y="238"/>
                </a:lnTo>
                <a:lnTo>
                  <a:pt x="850" y="250"/>
                </a:lnTo>
                <a:lnTo>
                  <a:pt x="856" y="263"/>
                </a:lnTo>
                <a:lnTo>
                  <a:pt x="862" y="275"/>
                </a:lnTo>
                <a:lnTo>
                  <a:pt x="868" y="288"/>
                </a:lnTo>
                <a:lnTo>
                  <a:pt x="874" y="298"/>
                </a:lnTo>
                <a:lnTo>
                  <a:pt x="880" y="310"/>
                </a:lnTo>
                <a:lnTo>
                  <a:pt x="886" y="322"/>
                </a:lnTo>
                <a:lnTo>
                  <a:pt x="892" y="334"/>
                </a:lnTo>
                <a:lnTo>
                  <a:pt x="898" y="344"/>
                </a:lnTo>
                <a:lnTo>
                  <a:pt x="904" y="352"/>
                </a:lnTo>
                <a:lnTo>
                  <a:pt x="910" y="363"/>
                </a:lnTo>
                <a:lnTo>
                  <a:pt x="916" y="372"/>
                </a:lnTo>
                <a:lnTo>
                  <a:pt x="923" y="380"/>
                </a:lnTo>
                <a:lnTo>
                  <a:pt x="929" y="387"/>
                </a:lnTo>
                <a:lnTo>
                  <a:pt x="935" y="394"/>
                </a:lnTo>
                <a:lnTo>
                  <a:pt x="941" y="401"/>
                </a:lnTo>
                <a:lnTo>
                  <a:pt x="947" y="407"/>
                </a:lnTo>
                <a:lnTo>
                  <a:pt x="953" y="411"/>
                </a:lnTo>
                <a:lnTo>
                  <a:pt x="959" y="414"/>
                </a:lnTo>
                <a:lnTo>
                  <a:pt x="965" y="415"/>
                </a:lnTo>
                <a:lnTo>
                  <a:pt x="971" y="417"/>
                </a:lnTo>
                <a:lnTo>
                  <a:pt x="977" y="418"/>
                </a:lnTo>
                <a:lnTo>
                  <a:pt x="982" y="418"/>
                </a:lnTo>
                <a:lnTo>
                  <a:pt x="988" y="418"/>
                </a:lnTo>
                <a:lnTo>
                  <a:pt x="994" y="416"/>
                </a:lnTo>
                <a:lnTo>
                  <a:pt x="1000" y="413"/>
                </a:lnTo>
                <a:lnTo>
                  <a:pt x="1006" y="409"/>
                </a:lnTo>
                <a:lnTo>
                  <a:pt x="1012" y="404"/>
                </a:lnTo>
                <a:lnTo>
                  <a:pt x="1018" y="398"/>
                </a:lnTo>
                <a:lnTo>
                  <a:pt x="1024" y="393"/>
                </a:lnTo>
                <a:lnTo>
                  <a:pt x="1031" y="385"/>
                </a:lnTo>
                <a:lnTo>
                  <a:pt x="1037" y="378"/>
                </a:lnTo>
                <a:lnTo>
                  <a:pt x="1043" y="367"/>
                </a:lnTo>
                <a:lnTo>
                  <a:pt x="1049" y="356"/>
                </a:lnTo>
                <a:lnTo>
                  <a:pt x="1055" y="343"/>
                </a:lnTo>
                <a:lnTo>
                  <a:pt x="1061" y="331"/>
                </a:lnTo>
                <a:lnTo>
                  <a:pt x="1067" y="318"/>
                </a:lnTo>
                <a:lnTo>
                  <a:pt x="1073" y="305"/>
                </a:lnTo>
                <a:lnTo>
                  <a:pt x="1079" y="292"/>
                </a:lnTo>
                <a:lnTo>
                  <a:pt x="1085" y="277"/>
                </a:lnTo>
                <a:lnTo>
                  <a:pt x="1091" y="262"/>
                </a:lnTo>
                <a:lnTo>
                  <a:pt x="1097" y="245"/>
                </a:lnTo>
                <a:lnTo>
                  <a:pt x="1103" y="229"/>
                </a:lnTo>
                <a:lnTo>
                  <a:pt x="1109" y="213"/>
                </a:lnTo>
                <a:lnTo>
                  <a:pt x="1115" y="197"/>
                </a:lnTo>
                <a:lnTo>
                  <a:pt x="1121" y="180"/>
                </a:lnTo>
                <a:lnTo>
                  <a:pt x="1127" y="164"/>
                </a:lnTo>
                <a:lnTo>
                  <a:pt x="1133" y="150"/>
                </a:lnTo>
                <a:lnTo>
                  <a:pt x="1140" y="132"/>
                </a:lnTo>
                <a:lnTo>
                  <a:pt x="1146" y="118"/>
                </a:lnTo>
                <a:lnTo>
                  <a:pt x="1152" y="103"/>
                </a:lnTo>
                <a:lnTo>
                  <a:pt x="1158" y="85"/>
                </a:lnTo>
                <a:lnTo>
                  <a:pt x="1164" y="74"/>
                </a:lnTo>
                <a:lnTo>
                  <a:pt x="1170" y="60"/>
                </a:lnTo>
                <a:lnTo>
                  <a:pt x="1176" y="46"/>
                </a:lnTo>
                <a:lnTo>
                  <a:pt x="1182" y="37"/>
                </a:lnTo>
                <a:lnTo>
                  <a:pt x="1188" y="30"/>
                </a:lnTo>
                <a:lnTo>
                  <a:pt x="1194" y="20"/>
                </a:lnTo>
                <a:lnTo>
                  <a:pt x="1199" y="13"/>
                </a:lnTo>
                <a:lnTo>
                  <a:pt x="1205" y="7"/>
                </a:lnTo>
                <a:lnTo>
                  <a:pt x="1211" y="4"/>
                </a:lnTo>
                <a:lnTo>
                  <a:pt x="1217" y="3"/>
                </a:lnTo>
                <a:lnTo>
                  <a:pt x="1223" y="1"/>
                </a:lnTo>
                <a:lnTo>
                  <a:pt x="1229" y="0"/>
                </a:lnTo>
                <a:lnTo>
                  <a:pt x="1235" y="3"/>
                </a:lnTo>
                <a:lnTo>
                  <a:pt x="1241" y="5"/>
                </a:lnTo>
                <a:lnTo>
                  <a:pt x="1248" y="11"/>
                </a:lnTo>
                <a:lnTo>
                  <a:pt x="1254" y="16"/>
                </a:lnTo>
                <a:lnTo>
                  <a:pt x="1260" y="23"/>
                </a:lnTo>
                <a:lnTo>
                  <a:pt x="1266" y="31"/>
                </a:lnTo>
                <a:lnTo>
                  <a:pt x="1272" y="40"/>
                </a:lnTo>
                <a:lnTo>
                  <a:pt x="1278" y="51"/>
                </a:lnTo>
                <a:lnTo>
                  <a:pt x="1284" y="64"/>
                </a:lnTo>
                <a:lnTo>
                  <a:pt x="1290" y="77"/>
                </a:lnTo>
                <a:lnTo>
                  <a:pt x="1296" y="90"/>
                </a:lnTo>
                <a:lnTo>
                  <a:pt x="1302" y="104"/>
                </a:lnTo>
                <a:lnTo>
                  <a:pt x="1308" y="116"/>
                </a:lnTo>
                <a:lnTo>
                  <a:pt x="1314" y="131"/>
                </a:lnTo>
                <a:lnTo>
                  <a:pt x="1320" y="144"/>
                </a:lnTo>
                <a:lnTo>
                  <a:pt x="1326" y="156"/>
                </a:lnTo>
                <a:lnTo>
                  <a:pt x="1332" y="171"/>
                </a:lnTo>
                <a:lnTo>
                  <a:pt x="1338" y="185"/>
                </a:lnTo>
                <a:lnTo>
                  <a:pt x="1344" y="199"/>
                </a:lnTo>
                <a:lnTo>
                  <a:pt x="1350" y="213"/>
                </a:lnTo>
                <a:lnTo>
                  <a:pt x="1357" y="228"/>
                </a:lnTo>
                <a:lnTo>
                  <a:pt x="1363" y="242"/>
                </a:lnTo>
                <a:lnTo>
                  <a:pt x="1369" y="255"/>
                </a:lnTo>
                <a:lnTo>
                  <a:pt x="1375" y="266"/>
                </a:lnTo>
                <a:lnTo>
                  <a:pt x="1381" y="279"/>
                </a:lnTo>
                <a:lnTo>
                  <a:pt x="1387" y="292"/>
                </a:lnTo>
                <a:lnTo>
                  <a:pt x="1393" y="303"/>
                </a:lnTo>
                <a:lnTo>
                  <a:pt x="1399" y="315"/>
                </a:lnTo>
                <a:lnTo>
                  <a:pt x="1405" y="327"/>
                </a:lnTo>
                <a:lnTo>
                  <a:pt x="1410" y="337"/>
                </a:lnTo>
                <a:lnTo>
                  <a:pt x="1416" y="347"/>
                </a:lnTo>
                <a:lnTo>
                  <a:pt x="1422" y="357"/>
                </a:lnTo>
                <a:lnTo>
                  <a:pt x="1428" y="367"/>
                </a:lnTo>
                <a:lnTo>
                  <a:pt x="1434" y="375"/>
                </a:lnTo>
                <a:lnTo>
                  <a:pt x="1440" y="383"/>
                </a:lnTo>
                <a:lnTo>
                  <a:pt x="1446" y="391"/>
                </a:lnTo>
                <a:lnTo>
                  <a:pt x="1452" y="398"/>
                </a:lnTo>
                <a:lnTo>
                  <a:pt x="1458" y="407"/>
                </a:lnTo>
                <a:lnTo>
                  <a:pt x="1465" y="415"/>
                </a:lnTo>
                <a:lnTo>
                  <a:pt x="1471" y="423"/>
                </a:lnTo>
                <a:lnTo>
                  <a:pt x="1477" y="429"/>
                </a:lnTo>
                <a:lnTo>
                  <a:pt x="1483" y="435"/>
                </a:lnTo>
                <a:lnTo>
                  <a:pt x="1489" y="441"/>
                </a:lnTo>
                <a:lnTo>
                  <a:pt x="1495" y="447"/>
                </a:lnTo>
                <a:lnTo>
                  <a:pt x="1501" y="451"/>
                </a:lnTo>
                <a:lnTo>
                  <a:pt x="1507" y="455"/>
                </a:lnTo>
                <a:lnTo>
                  <a:pt x="1513" y="457"/>
                </a:lnTo>
                <a:lnTo>
                  <a:pt x="1519" y="461"/>
                </a:lnTo>
                <a:lnTo>
                  <a:pt x="1525" y="464"/>
                </a:lnTo>
                <a:lnTo>
                  <a:pt x="1531" y="467"/>
                </a:lnTo>
                <a:lnTo>
                  <a:pt x="1537" y="470"/>
                </a:lnTo>
                <a:lnTo>
                  <a:pt x="1543" y="473"/>
                </a:lnTo>
                <a:lnTo>
                  <a:pt x="1549" y="474"/>
                </a:lnTo>
                <a:lnTo>
                  <a:pt x="1555" y="475"/>
                </a:lnTo>
                <a:lnTo>
                  <a:pt x="1561" y="476"/>
                </a:lnTo>
                <a:lnTo>
                  <a:pt x="1567" y="477"/>
                </a:lnTo>
                <a:lnTo>
                  <a:pt x="1574" y="477"/>
                </a:lnTo>
                <a:lnTo>
                  <a:pt x="1580" y="477"/>
                </a:lnTo>
                <a:lnTo>
                  <a:pt x="1586" y="477"/>
                </a:lnTo>
                <a:lnTo>
                  <a:pt x="1592" y="479"/>
                </a:lnTo>
                <a:lnTo>
                  <a:pt x="1598" y="477"/>
                </a:lnTo>
                <a:lnTo>
                  <a:pt x="1604" y="476"/>
                </a:lnTo>
                <a:lnTo>
                  <a:pt x="1610" y="475"/>
                </a:lnTo>
                <a:lnTo>
                  <a:pt x="1616" y="475"/>
                </a:lnTo>
                <a:lnTo>
                  <a:pt x="1621" y="475"/>
                </a:lnTo>
                <a:lnTo>
                  <a:pt x="1627" y="475"/>
                </a:lnTo>
                <a:lnTo>
                  <a:pt x="1633" y="474"/>
                </a:lnTo>
                <a:lnTo>
                  <a:pt x="1639" y="471"/>
                </a:lnTo>
                <a:lnTo>
                  <a:pt x="1645" y="470"/>
                </a:lnTo>
                <a:lnTo>
                  <a:pt x="1651" y="470"/>
                </a:lnTo>
                <a:lnTo>
                  <a:pt x="1657" y="469"/>
                </a:lnTo>
                <a:lnTo>
                  <a:pt x="1663" y="468"/>
                </a:lnTo>
                <a:lnTo>
                  <a:pt x="1669" y="467"/>
                </a:lnTo>
                <a:lnTo>
                  <a:pt x="1675" y="466"/>
                </a:lnTo>
                <a:lnTo>
                  <a:pt x="1682" y="466"/>
                </a:lnTo>
                <a:lnTo>
                  <a:pt x="1688" y="466"/>
                </a:lnTo>
                <a:lnTo>
                  <a:pt x="1694" y="464"/>
                </a:lnTo>
                <a:lnTo>
                  <a:pt x="1700" y="464"/>
                </a:lnTo>
                <a:lnTo>
                  <a:pt x="1706" y="464"/>
                </a:lnTo>
                <a:lnTo>
                  <a:pt x="1712" y="464"/>
                </a:lnTo>
                <a:lnTo>
                  <a:pt x="1718" y="466"/>
                </a:lnTo>
                <a:lnTo>
                  <a:pt x="1724" y="466"/>
                </a:lnTo>
                <a:lnTo>
                  <a:pt x="1730" y="467"/>
                </a:lnTo>
                <a:lnTo>
                  <a:pt x="1736" y="467"/>
                </a:lnTo>
                <a:lnTo>
                  <a:pt x="1742" y="469"/>
                </a:lnTo>
                <a:lnTo>
                  <a:pt x="1748" y="470"/>
                </a:lnTo>
                <a:lnTo>
                  <a:pt x="1754" y="473"/>
                </a:lnTo>
                <a:lnTo>
                  <a:pt x="1760" y="474"/>
                </a:lnTo>
                <a:lnTo>
                  <a:pt x="1766" y="476"/>
                </a:lnTo>
                <a:lnTo>
                  <a:pt x="1772" y="479"/>
                </a:lnTo>
                <a:lnTo>
                  <a:pt x="1778" y="482"/>
                </a:lnTo>
                <a:lnTo>
                  <a:pt x="1784" y="486"/>
                </a:lnTo>
                <a:lnTo>
                  <a:pt x="1791" y="489"/>
                </a:lnTo>
                <a:lnTo>
                  <a:pt x="1797" y="494"/>
                </a:lnTo>
                <a:lnTo>
                  <a:pt x="1803" y="499"/>
                </a:lnTo>
                <a:lnTo>
                  <a:pt x="1809" y="504"/>
                </a:lnTo>
                <a:lnTo>
                  <a:pt x="1815" y="508"/>
                </a:lnTo>
                <a:lnTo>
                  <a:pt x="1821" y="510"/>
                </a:lnTo>
                <a:lnTo>
                  <a:pt x="1827" y="515"/>
                </a:lnTo>
                <a:lnTo>
                  <a:pt x="1833" y="521"/>
                </a:lnTo>
                <a:lnTo>
                  <a:pt x="1838" y="526"/>
                </a:lnTo>
                <a:lnTo>
                  <a:pt x="1844" y="533"/>
                </a:lnTo>
                <a:lnTo>
                  <a:pt x="1850" y="540"/>
                </a:lnTo>
                <a:lnTo>
                  <a:pt x="1856" y="546"/>
                </a:lnTo>
                <a:lnTo>
                  <a:pt x="1862" y="550"/>
                </a:lnTo>
                <a:lnTo>
                  <a:pt x="1868" y="556"/>
                </a:lnTo>
                <a:lnTo>
                  <a:pt x="1874" y="562"/>
                </a:lnTo>
                <a:lnTo>
                  <a:pt x="1880" y="569"/>
                </a:lnTo>
                <a:lnTo>
                  <a:pt x="1886" y="573"/>
                </a:lnTo>
                <a:lnTo>
                  <a:pt x="1892" y="580"/>
                </a:lnTo>
                <a:lnTo>
                  <a:pt x="1898" y="586"/>
                </a:lnTo>
                <a:lnTo>
                  <a:pt x="1905" y="592"/>
                </a:lnTo>
                <a:lnTo>
                  <a:pt x="1911" y="598"/>
                </a:lnTo>
                <a:lnTo>
                  <a:pt x="1917" y="603"/>
                </a:lnTo>
                <a:lnTo>
                  <a:pt x="1923" y="609"/>
                </a:lnTo>
                <a:lnTo>
                  <a:pt x="1929" y="615"/>
                </a:lnTo>
                <a:lnTo>
                  <a:pt x="1935" y="621"/>
                </a:lnTo>
                <a:lnTo>
                  <a:pt x="1941" y="626"/>
                </a:lnTo>
                <a:lnTo>
                  <a:pt x="1947" y="630"/>
                </a:lnTo>
                <a:lnTo>
                  <a:pt x="1953" y="636"/>
                </a:lnTo>
                <a:lnTo>
                  <a:pt x="1959" y="642"/>
                </a:lnTo>
                <a:lnTo>
                  <a:pt x="1965" y="648"/>
                </a:lnTo>
                <a:lnTo>
                  <a:pt x="1971" y="653"/>
                </a:lnTo>
                <a:lnTo>
                  <a:pt x="1977" y="659"/>
                </a:lnTo>
                <a:lnTo>
                  <a:pt x="1983" y="663"/>
                </a:lnTo>
                <a:lnTo>
                  <a:pt x="1989" y="668"/>
                </a:lnTo>
                <a:lnTo>
                  <a:pt x="1995" y="673"/>
                </a:lnTo>
                <a:lnTo>
                  <a:pt x="2001" y="678"/>
                </a:lnTo>
                <a:lnTo>
                  <a:pt x="2007" y="682"/>
                </a:lnTo>
                <a:lnTo>
                  <a:pt x="2014" y="685"/>
                </a:lnTo>
                <a:lnTo>
                  <a:pt x="2020" y="689"/>
                </a:lnTo>
                <a:lnTo>
                  <a:pt x="2026" y="694"/>
                </a:lnTo>
                <a:lnTo>
                  <a:pt x="2032" y="698"/>
                </a:lnTo>
                <a:lnTo>
                  <a:pt x="2038" y="701"/>
                </a:lnTo>
                <a:lnTo>
                  <a:pt x="2044" y="705"/>
                </a:lnTo>
                <a:lnTo>
                  <a:pt x="2049" y="708"/>
                </a:lnTo>
                <a:lnTo>
                  <a:pt x="2055" y="712"/>
                </a:lnTo>
                <a:lnTo>
                  <a:pt x="2061" y="714"/>
                </a:lnTo>
                <a:lnTo>
                  <a:pt x="2067" y="718"/>
                </a:lnTo>
                <a:lnTo>
                  <a:pt x="2073" y="720"/>
                </a:lnTo>
                <a:lnTo>
                  <a:pt x="2079" y="724"/>
                </a:lnTo>
                <a:lnTo>
                  <a:pt x="2085" y="727"/>
                </a:lnTo>
                <a:lnTo>
                  <a:pt x="2091" y="729"/>
                </a:lnTo>
                <a:lnTo>
                  <a:pt x="2097" y="733"/>
                </a:lnTo>
                <a:lnTo>
                  <a:pt x="2103" y="734"/>
                </a:lnTo>
                <a:lnTo>
                  <a:pt x="2109" y="737"/>
                </a:lnTo>
                <a:lnTo>
                  <a:pt x="2115" y="740"/>
                </a:lnTo>
                <a:lnTo>
                  <a:pt x="2122" y="741"/>
                </a:lnTo>
                <a:lnTo>
                  <a:pt x="2128" y="744"/>
                </a:lnTo>
                <a:lnTo>
                  <a:pt x="2134" y="745"/>
                </a:lnTo>
                <a:lnTo>
                  <a:pt x="2140" y="747"/>
                </a:lnTo>
                <a:lnTo>
                  <a:pt x="2146" y="748"/>
                </a:lnTo>
                <a:lnTo>
                  <a:pt x="2152" y="751"/>
                </a:lnTo>
                <a:lnTo>
                  <a:pt x="2158" y="753"/>
                </a:lnTo>
                <a:lnTo>
                  <a:pt x="2164" y="754"/>
                </a:lnTo>
                <a:lnTo>
                  <a:pt x="2170" y="755"/>
                </a:lnTo>
                <a:lnTo>
                  <a:pt x="2176" y="758"/>
                </a:lnTo>
                <a:lnTo>
                  <a:pt x="2182" y="759"/>
                </a:lnTo>
                <a:lnTo>
                  <a:pt x="2188" y="761"/>
                </a:lnTo>
                <a:lnTo>
                  <a:pt x="2194" y="761"/>
                </a:lnTo>
                <a:lnTo>
                  <a:pt x="2200" y="764"/>
                </a:lnTo>
                <a:lnTo>
                  <a:pt x="2206" y="766"/>
                </a:lnTo>
                <a:lnTo>
                  <a:pt x="2212" y="767"/>
                </a:lnTo>
                <a:lnTo>
                  <a:pt x="2218" y="768"/>
                </a:lnTo>
                <a:lnTo>
                  <a:pt x="2224" y="770"/>
                </a:lnTo>
                <a:lnTo>
                  <a:pt x="2231" y="771"/>
                </a:lnTo>
                <a:lnTo>
                  <a:pt x="2237" y="772"/>
                </a:lnTo>
                <a:lnTo>
                  <a:pt x="2243" y="773"/>
                </a:lnTo>
                <a:lnTo>
                  <a:pt x="2249" y="774"/>
                </a:lnTo>
                <a:lnTo>
                  <a:pt x="2255" y="775"/>
                </a:lnTo>
                <a:lnTo>
                  <a:pt x="2260" y="775"/>
                </a:lnTo>
                <a:lnTo>
                  <a:pt x="2266" y="777"/>
                </a:lnTo>
                <a:lnTo>
                  <a:pt x="2272" y="778"/>
                </a:lnTo>
                <a:lnTo>
                  <a:pt x="2278" y="779"/>
                </a:lnTo>
                <a:lnTo>
                  <a:pt x="2284" y="780"/>
                </a:lnTo>
                <a:lnTo>
                  <a:pt x="2290" y="782"/>
                </a:lnTo>
                <a:lnTo>
                  <a:pt x="2296" y="784"/>
                </a:lnTo>
                <a:lnTo>
                  <a:pt x="2302" y="785"/>
                </a:lnTo>
                <a:lnTo>
                  <a:pt x="2308" y="786"/>
                </a:lnTo>
                <a:lnTo>
                  <a:pt x="2314" y="787"/>
                </a:lnTo>
                <a:lnTo>
                  <a:pt x="2320" y="788"/>
                </a:lnTo>
                <a:lnTo>
                  <a:pt x="2326" y="790"/>
                </a:lnTo>
                <a:lnTo>
                  <a:pt x="2332" y="791"/>
                </a:lnTo>
                <a:lnTo>
                  <a:pt x="2339" y="792"/>
                </a:lnTo>
                <a:lnTo>
                  <a:pt x="2345" y="793"/>
                </a:lnTo>
                <a:lnTo>
                  <a:pt x="2351" y="794"/>
                </a:lnTo>
                <a:lnTo>
                  <a:pt x="2357" y="795"/>
                </a:lnTo>
                <a:lnTo>
                  <a:pt x="2363" y="797"/>
                </a:lnTo>
                <a:lnTo>
                  <a:pt x="2369" y="798"/>
                </a:lnTo>
                <a:lnTo>
                  <a:pt x="2375" y="800"/>
                </a:lnTo>
                <a:lnTo>
                  <a:pt x="2381" y="801"/>
                </a:lnTo>
                <a:lnTo>
                  <a:pt x="2387" y="802"/>
                </a:lnTo>
                <a:lnTo>
                  <a:pt x="2393" y="805"/>
                </a:lnTo>
                <a:lnTo>
                  <a:pt x="2399" y="806"/>
                </a:lnTo>
                <a:lnTo>
                  <a:pt x="2405" y="808"/>
                </a:lnTo>
                <a:lnTo>
                  <a:pt x="2411" y="808"/>
                </a:lnTo>
                <a:lnTo>
                  <a:pt x="2417" y="811"/>
                </a:lnTo>
                <a:lnTo>
                  <a:pt x="2423" y="813"/>
                </a:lnTo>
                <a:lnTo>
                  <a:pt x="2429" y="814"/>
                </a:lnTo>
                <a:lnTo>
                  <a:pt x="2435" y="815"/>
                </a:lnTo>
                <a:lnTo>
                  <a:pt x="2441" y="818"/>
                </a:lnTo>
                <a:lnTo>
                  <a:pt x="2448" y="819"/>
                </a:lnTo>
                <a:lnTo>
                  <a:pt x="2454" y="820"/>
                </a:lnTo>
                <a:lnTo>
                  <a:pt x="2460" y="823"/>
                </a:lnTo>
                <a:lnTo>
                  <a:pt x="2466" y="825"/>
                </a:lnTo>
                <a:lnTo>
                  <a:pt x="2472" y="827"/>
                </a:lnTo>
                <a:lnTo>
                  <a:pt x="2477" y="830"/>
                </a:lnTo>
                <a:lnTo>
                  <a:pt x="2483" y="831"/>
                </a:lnTo>
                <a:lnTo>
                  <a:pt x="2489" y="832"/>
                </a:lnTo>
                <a:lnTo>
                  <a:pt x="2495" y="833"/>
                </a:lnTo>
                <a:lnTo>
                  <a:pt x="2501" y="834"/>
                </a:lnTo>
                <a:lnTo>
                  <a:pt x="2507" y="837"/>
                </a:lnTo>
                <a:lnTo>
                  <a:pt x="2513" y="838"/>
                </a:lnTo>
                <a:lnTo>
                  <a:pt x="2519" y="840"/>
                </a:lnTo>
                <a:lnTo>
                  <a:pt x="2525" y="841"/>
                </a:lnTo>
                <a:lnTo>
                  <a:pt x="2531" y="844"/>
                </a:lnTo>
                <a:lnTo>
                  <a:pt x="2537" y="846"/>
                </a:lnTo>
                <a:lnTo>
                  <a:pt x="2543" y="847"/>
                </a:lnTo>
                <a:lnTo>
                  <a:pt x="2549" y="848"/>
                </a:lnTo>
                <a:lnTo>
                  <a:pt x="2556" y="850"/>
                </a:lnTo>
                <a:lnTo>
                  <a:pt x="2562" y="851"/>
                </a:lnTo>
                <a:lnTo>
                  <a:pt x="2568" y="852"/>
                </a:lnTo>
                <a:lnTo>
                  <a:pt x="2574" y="854"/>
                </a:lnTo>
                <a:lnTo>
                  <a:pt x="2580" y="857"/>
                </a:lnTo>
                <a:lnTo>
                  <a:pt x="2586" y="858"/>
                </a:lnTo>
                <a:lnTo>
                  <a:pt x="2592" y="859"/>
                </a:lnTo>
                <a:lnTo>
                  <a:pt x="2598" y="861"/>
                </a:lnTo>
                <a:lnTo>
                  <a:pt x="2604" y="863"/>
                </a:lnTo>
                <a:lnTo>
                  <a:pt x="2610" y="864"/>
                </a:lnTo>
                <a:lnTo>
                  <a:pt x="2616" y="865"/>
                </a:lnTo>
                <a:lnTo>
                  <a:pt x="2622" y="866"/>
                </a:lnTo>
                <a:lnTo>
                  <a:pt x="2628" y="867"/>
                </a:lnTo>
                <a:lnTo>
                  <a:pt x="2634" y="868"/>
                </a:lnTo>
                <a:lnTo>
                  <a:pt x="2640" y="870"/>
                </a:lnTo>
                <a:lnTo>
                  <a:pt x="2646" y="871"/>
                </a:lnTo>
                <a:lnTo>
                  <a:pt x="2652" y="872"/>
                </a:lnTo>
                <a:lnTo>
                  <a:pt x="2657" y="873"/>
                </a:lnTo>
                <a:lnTo>
                  <a:pt x="2665" y="874"/>
                </a:lnTo>
                <a:lnTo>
                  <a:pt x="2671" y="876"/>
                </a:lnTo>
                <a:lnTo>
                  <a:pt x="2677" y="877"/>
                </a:lnTo>
                <a:lnTo>
                  <a:pt x="2683" y="878"/>
                </a:lnTo>
                <a:lnTo>
                  <a:pt x="2688" y="879"/>
                </a:lnTo>
                <a:lnTo>
                  <a:pt x="2694" y="880"/>
                </a:lnTo>
                <a:lnTo>
                  <a:pt x="2700" y="880"/>
                </a:lnTo>
                <a:lnTo>
                  <a:pt x="2706" y="881"/>
                </a:lnTo>
                <a:lnTo>
                  <a:pt x="2712" y="883"/>
                </a:lnTo>
                <a:lnTo>
                  <a:pt x="2718" y="884"/>
                </a:lnTo>
                <a:lnTo>
                  <a:pt x="2724" y="884"/>
                </a:lnTo>
                <a:lnTo>
                  <a:pt x="2730" y="885"/>
                </a:lnTo>
                <a:lnTo>
                  <a:pt x="2736" y="886"/>
                </a:lnTo>
                <a:lnTo>
                  <a:pt x="2742" y="887"/>
                </a:lnTo>
                <a:lnTo>
                  <a:pt x="2748" y="889"/>
                </a:lnTo>
                <a:lnTo>
                  <a:pt x="2754" y="889"/>
                </a:lnTo>
                <a:lnTo>
                  <a:pt x="2760" y="890"/>
                </a:lnTo>
                <a:lnTo>
                  <a:pt x="2766" y="891"/>
                </a:lnTo>
                <a:lnTo>
                  <a:pt x="2773" y="892"/>
                </a:lnTo>
                <a:lnTo>
                  <a:pt x="2779" y="892"/>
                </a:lnTo>
                <a:lnTo>
                  <a:pt x="2785" y="892"/>
                </a:lnTo>
                <a:lnTo>
                  <a:pt x="2791" y="893"/>
                </a:lnTo>
                <a:lnTo>
                  <a:pt x="2797" y="893"/>
                </a:lnTo>
                <a:lnTo>
                  <a:pt x="2803" y="894"/>
                </a:lnTo>
                <a:lnTo>
                  <a:pt x="2809" y="896"/>
                </a:lnTo>
                <a:lnTo>
                  <a:pt x="2815" y="896"/>
                </a:lnTo>
                <a:lnTo>
                  <a:pt x="2821" y="897"/>
                </a:lnTo>
                <a:lnTo>
                  <a:pt x="2827" y="897"/>
                </a:lnTo>
                <a:lnTo>
                  <a:pt x="2833" y="898"/>
                </a:lnTo>
                <a:lnTo>
                  <a:pt x="2839" y="898"/>
                </a:lnTo>
                <a:lnTo>
                  <a:pt x="2845" y="899"/>
                </a:lnTo>
                <a:lnTo>
                  <a:pt x="2851" y="899"/>
                </a:lnTo>
                <a:lnTo>
                  <a:pt x="2857" y="900"/>
                </a:lnTo>
                <a:lnTo>
                  <a:pt x="2863" y="900"/>
                </a:lnTo>
                <a:lnTo>
                  <a:pt x="2868" y="900"/>
                </a:lnTo>
                <a:lnTo>
                  <a:pt x="2874" y="901"/>
                </a:lnTo>
                <a:lnTo>
                  <a:pt x="2882" y="901"/>
                </a:lnTo>
                <a:lnTo>
                  <a:pt x="2888" y="903"/>
                </a:lnTo>
                <a:lnTo>
                  <a:pt x="2894" y="903"/>
                </a:lnTo>
                <a:lnTo>
                  <a:pt x="2899" y="904"/>
                </a:lnTo>
                <a:lnTo>
                  <a:pt x="2905" y="904"/>
                </a:lnTo>
                <a:lnTo>
                  <a:pt x="2911" y="905"/>
                </a:lnTo>
                <a:lnTo>
                  <a:pt x="2917" y="905"/>
                </a:lnTo>
                <a:lnTo>
                  <a:pt x="2923" y="906"/>
                </a:lnTo>
                <a:lnTo>
                  <a:pt x="2929" y="906"/>
                </a:lnTo>
                <a:lnTo>
                  <a:pt x="2935" y="906"/>
                </a:lnTo>
                <a:lnTo>
                  <a:pt x="2941" y="906"/>
                </a:lnTo>
                <a:lnTo>
                  <a:pt x="2947" y="906"/>
                </a:lnTo>
                <a:lnTo>
                  <a:pt x="2953" y="907"/>
                </a:lnTo>
                <a:lnTo>
                  <a:pt x="2959" y="907"/>
                </a:lnTo>
                <a:lnTo>
                  <a:pt x="2965" y="907"/>
                </a:lnTo>
                <a:lnTo>
                  <a:pt x="2971" y="909"/>
                </a:lnTo>
                <a:lnTo>
                  <a:pt x="2977" y="910"/>
                </a:lnTo>
                <a:lnTo>
                  <a:pt x="2983" y="910"/>
                </a:lnTo>
                <a:lnTo>
                  <a:pt x="2990" y="910"/>
                </a:lnTo>
                <a:lnTo>
                  <a:pt x="2996" y="910"/>
                </a:lnTo>
                <a:lnTo>
                  <a:pt x="3002" y="911"/>
                </a:lnTo>
                <a:lnTo>
                  <a:pt x="3008" y="911"/>
                </a:lnTo>
                <a:lnTo>
                  <a:pt x="3014" y="911"/>
                </a:lnTo>
                <a:lnTo>
                  <a:pt x="3020" y="912"/>
                </a:lnTo>
                <a:lnTo>
                  <a:pt x="3026" y="912"/>
                </a:lnTo>
                <a:lnTo>
                  <a:pt x="3032" y="912"/>
                </a:lnTo>
                <a:lnTo>
                  <a:pt x="3038" y="913"/>
                </a:lnTo>
                <a:lnTo>
                  <a:pt x="3044" y="913"/>
                </a:lnTo>
                <a:lnTo>
                  <a:pt x="3050" y="914"/>
                </a:lnTo>
                <a:lnTo>
                  <a:pt x="3056" y="914"/>
                </a:lnTo>
                <a:lnTo>
                  <a:pt x="3062" y="914"/>
                </a:lnTo>
                <a:lnTo>
                  <a:pt x="3068" y="916"/>
                </a:lnTo>
                <a:lnTo>
                  <a:pt x="3074" y="916"/>
                </a:lnTo>
                <a:lnTo>
                  <a:pt x="3080" y="916"/>
                </a:lnTo>
                <a:lnTo>
                  <a:pt x="3085" y="916"/>
                </a:lnTo>
                <a:lnTo>
                  <a:pt x="3091" y="917"/>
                </a:lnTo>
                <a:lnTo>
                  <a:pt x="3099" y="917"/>
                </a:lnTo>
                <a:lnTo>
                  <a:pt x="3105" y="917"/>
                </a:lnTo>
                <a:lnTo>
                  <a:pt x="3110" y="917"/>
                </a:lnTo>
                <a:lnTo>
                  <a:pt x="3116" y="918"/>
                </a:lnTo>
                <a:lnTo>
                  <a:pt x="3122" y="918"/>
                </a:lnTo>
                <a:lnTo>
                  <a:pt x="3128" y="919"/>
                </a:lnTo>
                <a:lnTo>
                  <a:pt x="3134" y="919"/>
                </a:lnTo>
                <a:lnTo>
                  <a:pt x="3140" y="919"/>
                </a:lnTo>
                <a:lnTo>
                  <a:pt x="3146" y="920"/>
                </a:lnTo>
                <a:lnTo>
                  <a:pt x="3152" y="920"/>
                </a:lnTo>
                <a:lnTo>
                  <a:pt x="3158" y="920"/>
                </a:lnTo>
                <a:lnTo>
                  <a:pt x="3164" y="920"/>
                </a:lnTo>
                <a:lnTo>
                  <a:pt x="3170" y="921"/>
                </a:lnTo>
                <a:lnTo>
                  <a:pt x="3176" y="921"/>
                </a:lnTo>
                <a:lnTo>
                  <a:pt x="3182" y="923"/>
                </a:lnTo>
                <a:lnTo>
                  <a:pt x="3188" y="923"/>
                </a:lnTo>
                <a:lnTo>
                  <a:pt x="3194" y="923"/>
                </a:lnTo>
                <a:lnTo>
                  <a:pt x="3200" y="924"/>
                </a:lnTo>
                <a:lnTo>
                  <a:pt x="3207" y="924"/>
                </a:lnTo>
                <a:lnTo>
                  <a:pt x="3213" y="924"/>
                </a:lnTo>
                <a:lnTo>
                  <a:pt x="3219" y="924"/>
                </a:lnTo>
                <a:lnTo>
                  <a:pt x="3225" y="925"/>
                </a:lnTo>
                <a:lnTo>
                  <a:pt x="3231" y="925"/>
                </a:lnTo>
                <a:lnTo>
                  <a:pt x="3237" y="925"/>
                </a:lnTo>
                <a:lnTo>
                  <a:pt x="3243" y="926"/>
                </a:lnTo>
                <a:lnTo>
                  <a:pt x="3249" y="926"/>
                </a:lnTo>
                <a:lnTo>
                  <a:pt x="3255" y="926"/>
                </a:lnTo>
                <a:lnTo>
                  <a:pt x="3261" y="927"/>
                </a:lnTo>
                <a:lnTo>
                  <a:pt x="3267" y="927"/>
                </a:lnTo>
                <a:lnTo>
                  <a:pt x="3273" y="927"/>
                </a:lnTo>
                <a:lnTo>
                  <a:pt x="3279" y="927"/>
                </a:lnTo>
                <a:lnTo>
                  <a:pt x="3285" y="927"/>
                </a:lnTo>
                <a:lnTo>
                  <a:pt x="3291" y="929"/>
                </a:lnTo>
                <a:lnTo>
                  <a:pt x="3296" y="929"/>
                </a:lnTo>
                <a:lnTo>
                  <a:pt x="3302" y="929"/>
                </a:lnTo>
                <a:lnTo>
                  <a:pt x="3308" y="929"/>
                </a:lnTo>
                <a:lnTo>
                  <a:pt x="3316" y="930"/>
                </a:lnTo>
                <a:lnTo>
                  <a:pt x="3322" y="930"/>
                </a:lnTo>
                <a:lnTo>
                  <a:pt x="3327" y="930"/>
                </a:lnTo>
                <a:lnTo>
                  <a:pt x="3333" y="930"/>
                </a:lnTo>
                <a:lnTo>
                  <a:pt x="3339" y="931"/>
                </a:lnTo>
                <a:lnTo>
                  <a:pt x="3345" y="931"/>
                </a:lnTo>
                <a:lnTo>
                  <a:pt x="3351" y="931"/>
                </a:lnTo>
                <a:lnTo>
                  <a:pt x="3357" y="932"/>
                </a:lnTo>
                <a:lnTo>
                  <a:pt x="3363" y="932"/>
                </a:lnTo>
                <a:lnTo>
                  <a:pt x="3369" y="932"/>
                </a:lnTo>
                <a:lnTo>
                  <a:pt x="3375" y="932"/>
                </a:lnTo>
                <a:lnTo>
                  <a:pt x="3381" y="932"/>
                </a:lnTo>
                <a:lnTo>
                  <a:pt x="3387" y="932"/>
                </a:lnTo>
                <a:lnTo>
                  <a:pt x="3393" y="932"/>
                </a:lnTo>
                <a:lnTo>
                  <a:pt x="3399" y="933"/>
                </a:lnTo>
                <a:lnTo>
                  <a:pt x="3405" y="933"/>
                </a:lnTo>
                <a:lnTo>
                  <a:pt x="3411" y="933"/>
                </a:lnTo>
                <a:lnTo>
                  <a:pt x="3417" y="933"/>
                </a:lnTo>
                <a:lnTo>
                  <a:pt x="3424" y="934"/>
                </a:lnTo>
                <a:lnTo>
                  <a:pt x="3430" y="934"/>
                </a:lnTo>
                <a:lnTo>
                  <a:pt x="3436" y="934"/>
                </a:lnTo>
                <a:lnTo>
                  <a:pt x="3442" y="934"/>
                </a:lnTo>
                <a:lnTo>
                  <a:pt x="3448" y="934"/>
                </a:lnTo>
                <a:lnTo>
                  <a:pt x="3454" y="934"/>
                </a:lnTo>
                <a:lnTo>
                  <a:pt x="3460" y="934"/>
                </a:lnTo>
                <a:lnTo>
                  <a:pt x="3466" y="934"/>
                </a:lnTo>
                <a:lnTo>
                  <a:pt x="3472" y="936"/>
                </a:lnTo>
                <a:lnTo>
                  <a:pt x="3478" y="936"/>
                </a:lnTo>
                <a:lnTo>
                  <a:pt x="3484" y="936"/>
                </a:lnTo>
                <a:lnTo>
                  <a:pt x="3490" y="936"/>
                </a:lnTo>
                <a:lnTo>
                  <a:pt x="3496" y="936"/>
                </a:lnTo>
                <a:lnTo>
                  <a:pt x="3502" y="936"/>
                </a:lnTo>
                <a:lnTo>
                  <a:pt x="3507" y="937"/>
                </a:lnTo>
                <a:lnTo>
                  <a:pt x="3513" y="937"/>
                </a:lnTo>
                <a:lnTo>
                  <a:pt x="3519" y="937"/>
                </a:lnTo>
                <a:lnTo>
                  <a:pt x="3525" y="937"/>
                </a:lnTo>
                <a:lnTo>
                  <a:pt x="3533" y="937"/>
                </a:lnTo>
                <a:lnTo>
                  <a:pt x="3538" y="937"/>
                </a:lnTo>
                <a:lnTo>
                  <a:pt x="3544" y="937"/>
                </a:lnTo>
                <a:lnTo>
                  <a:pt x="3550" y="937"/>
                </a:lnTo>
                <a:lnTo>
                  <a:pt x="3556" y="937"/>
                </a:lnTo>
                <a:lnTo>
                  <a:pt x="3562" y="938"/>
                </a:lnTo>
                <a:lnTo>
                  <a:pt x="3568" y="938"/>
                </a:lnTo>
                <a:lnTo>
                  <a:pt x="3574" y="938"/>
                </a:lnTo>
                <a:lnTo>
                  <a:pt x="3580" y="938"/>
                </a:lnTo>
                <a:lnTo>
                  <a:pt x="3586" y="938"/>
                </a:lnTo>
                <a:lnTo>
                  <a:pt x="3592" y="938"/>
                </a:lnTo>
                <a:lnTo>
                  <a:pt x="3598" y="938"/>
                </a:lnTo>
                <a:lnTo>
                  <a:pt x="3604" y="939"/>
                </a:lnTo>
                <a:lnTo>
                  <a:pt x="3610" y="939"/>
                </a:lnTo>
                <a:lnTo>
                  <a:pt x="3616" y="939"/>
                </a:lnTo>
                <a:lnTo>
                  <a:pt x="3622" y="939"/>
                </a:lnTo>
                <a:lnTo>
                  <a:pt x="3628" y="938"/>
                </a:lnTo>
                <a:lnTo>
                  <a:pt x="3634" y="938"/>
                </a:lnTo>
                <a:lnTo>
                  <a:pt x="3641" y="938"/>
                </a:lnTo>
                <a:lnTo>
                  <a:pt x="3647" y="939"/>
                </a:lnTo>
                <a:lnTo>
                  <a:pt x="3653" y="939"/>
                </a:lnTo>
                <a:lnTo>
                  <a:pt x="3659" y="939"/>
                </a:lnTo>
                <a:lnTo>
                  <a:pt x="3665" y="939"/>
                </a:lnTo>
                <a:lnTo>
                  <a:pt x="3671" y="939"/>
                </a:lnTo>
                <a:lnTo>
                  <a:pt x="3677" y="939"/>
                </a:lnTo>
                <a:lnTo>
                  <a:pt x="3683" y="940"/>
                </a:lnTo>
                <a:lnTo>
                  <a:pt x="3689" y="940"/>
                </a:lnTo>
                <a:lnTo>
                  <a:pt x="3695" y="940"/>
                </a:lnTo>
                <a:lnTo>
                  <a:pt x="3701" y="940"/>
                </a:lnTo>
                <a:lnTo>
                  <a:pt x="3707" y="940"/>
                </a:lnTo>
                <a:lnTo>
                  <a:pt x="3713" y="940"/>
                </a:lnTo>
                <a:lnTo>
                  <a:pt x="3718" y="940"/>
                </a:lnTo>
                <a:lnTo>
                  <a:pt x="3724" y="940"/>
                </a:lnTo>
                <a:lnTo>
                  <a:pt x="3730" y="940"/>
                </a:lnTo>
                <a:lnTo>
                  <a:pt x="3736" y="940"/>
                </a:lnTo>
                <a:lnTo>
                  <a:pt x="3742" y="940"/>
                </a:lnTo>
                <a:lnTo>
                  <a:pt x="3749" y="940"/>
                </a:lnTo>
                <a:lnTo>
                  <a:pt x="3755" y="940"/>
                </a:lnTo>
                <a:lnTo>
                  <a:pt x="3761" y="940"/>
                </a:lnTo>
                <a:lnTo>
                  <a:pt x="3767" y="940"/>
                </a:lnTo>
                <a:lnTo>
                  <a:pt x="3773" y="940"/>
                </a:lnTo>
                <a:lnTo>
                  <a:pt x="3779" y="940"/>
                </a:lnTo>
                <a:lnTo>
                  <a:pt x="3785" y="942"/>
                </a:lnTo>
                <a:lnTo>
                  <a:pt x="3791" y="942"/>
                </a:lnTo>
                <a:lnTo>
                  <a:pt x="3797" y="942"/>
                </a:lnTo>
                <a:lnTo>
                  <a:pt x="3803" y="942"/>
                </a:lnTo>
                <a:lnTo>
                  <a:pt x="3809" y="942"/>
                </a:lnTo>
                <a:lnTo>
                  <a:pt x="3815" y="942"/>
                </a:lnTo>
                <a:lnTo>
                  <a:pt x="3821" y="942"/>
                </a:lnTo>
                <a:lnTo>
                  <a:pt x="3827" y="942"/>
                </a:lnTo>
                <a:lnTo>
                  <a:pt x="3833" y="942"/>
                </a:lnTo>
                <a:lnTo>
                  <a:pt x="3839" y="942"/>
                </a:lnTo>
                <a:lnTo>
                  <a:pt x="3845" y="942"/>
                </a:lnTo>
                <a:lnTo>
                  <a:pt x="3851" y="942"/>
                </a:lnTo>
                <a:lnTo>
                  <a:pt x="3858" y="942"/>
                </a:lnTo>
                <a:lnTo>
                  <a:pt x="3864" y="942"/>
                </a:lnTo>
                <a:lnTo>
                  <a:pt x="3870" y="942"/>
                </a:lnTo>
                <a:lnTo>
                  <a:pt x="3876" y="942"/>
                </a:lnTo>
                <a:lnTo>
                  <a:pt x="3882" y="942"/>
                </a:lnTo>
                <a:lnTo>
                  <a:pt x="3888" y="942"/>
                </a:lnTo>
                <a:lnTo>
                  <a:pt x="3894" y="942"/>
                </a:lnTo>
                <a:lnTo>
                  <a:pt x="3900" y="943"/>
                </a:lnTo>
                <a:lnTo>
                  <a:pt x="3906" y="943"/>
                </a:lnTo>
                <a:lnTo>
                  <a:pt x="3912" y="943"/>
                </a:lnTo>
                <a:lnTo>
                  <a:pt x="3918" y="943"/>
                </a:lnTo>
                <a:lnTo>
                  <a:pt x="3924" y="943"/>
                </a:lnTo>
                <a:lnTo>
                  <a:pt x="3930" y="943"/>
                </a:lnTo>
                <a:lnTo>
                  <a:pt x="3935" y="943"/>
                </a:lnTo>
                <a:lnTo>
                  <a:pt x="3941" y="943"/>
                </a:lnTo>
                <a:lnTo>
                  <a:pt x="3947" y="943"/>
                </a:lnTo>
                <a:lnTo>
                  <a:pt x="3953" y="943"/>
                </a:lnTo>
                <a:lnTo>
                  <a:pt x="3959" y="943"/>
                </a:lnTo>
                <a:lnTo>
                  <a:pt x="3966" y="943"/>
                </a:lnTo>
                <a:lnTo>
                  <a:pt x="3972" y="943"/>
                </a:lnTo>
                <a:lnTo>
                  <a:pt x="3978" y="943"/>
                </a:lnTo>
                <a:lnTo>
                  <a:pt x="3984" y="944"/>
                </a:lnTo>
                <a:lnTo>
                  <a:pt x="3990" y="944"/>
                </a:lnTo>
                <a:lnTo>
                  <a:pt x="3996" y="943"/>
                </a:lnTo>
                <a:lnTo>
                  <a:pt x="4002" y="943"/>
                </a:lnTo>
                <a:lnTo>
                  <a:pt x="4008" y="944"/>
                </a:lnTo>
                <a:lnTo>
                  <a:pt x="4014" y="944"/>
                </a:lnTo>
                <a:lnTo>
                  <a:pt x="4020" y="944"/>
                </a:lnTo>
                <a:lnTo>
                  <a:pt x="4026" y="944"/>
                </a:lnTo>
                <a:lnTo>
                  <a:pt x="4032" y="944"/>
                </a:lnTo>
                <a:lnTo>
                  <a:pt x="4038" y="944"/>
                </a:lnTo>
                <a:lnTo>
                  <a:pt x="4044" y="944"/>
                </a:lnTo>
                <a:lnTo>
                  <a:pt x="4050" y="944"/>
                </a:lnTo>
                <a:lnTo>
                  <a:pt x="4056" y="944"/>
                </a:lnTo>
                <a:lnTo>
                  <a:pt x="4062" y="944"/>
                </a:lnTo>
                <a:lnTo>
                  <a:pt x="4068" y="944"/>
                </a:lnTo>
                <a:lnTo>
                  <a:pt x="4075" y="944"/>
                </a:lnTo>
                <a:lnTo>
                  <a:pt x="4081" y="944"/>
                </a:lnTo>
                <a:lnTo>
                  <a:pt x="4087" y="944"/>
                </a:lnTo>
                <a:lnTo>
                  <a:pt x="4093" y="944"/>
                </a:lnTo>
                <a:lnTo>
                  <a:pt x="4099" y="944"/>
                </a:lnTo>
                <a:lnTo>
                  <a:pt x="4105" y="944"/>
                </a:lnTo>
                <a:lnTo>
                  <a:pt x="4111" y="945"/>
                </a:lnTo>
                <a:lnTo>
                  <a:pt x="4117" y="945"/>
                </a:lnTo>
                <a:lnTo>
                  <a:pt x="4123" y="944"/>
                </a:lnTo>
                <a:lnTo>
                  <a:pt x="4129" y="945"/>
                </a:lnTo>
                <a:lnTo>
                  <a:pt x="4135" y="945"/>
                </a:lnTo>
                <a:lnTo>
                  <a:pt x="4141" y="944"/>
                </a:lnTo>
                <a:lnTo>
                  <a:pt x="4146" y="945"/>
                </a:lnTo>
                <a:lnTo>
                  <a:pt x="4152" y="945"/>
                </a:lnTo>
                <a:lnTo>
                  <a:pt x="4158" y="945"/>
                </a:lnTo>
                <a:lnTo>
                  <a:pt x="4164" y="945"/>
                </a:lnTo>
                <a:lnTo>
                  <a:pt x="4170" y="945"/>
                </a:lnTo>
                <a:lnTo>
                  <a:pt x="4176" y="945"/>
                </a:lnTo>
                <a:lnTo>
                  <a:pt x="4183" y="945"/>
                </a:lnTo>
                <a:lnTo>
                  <a:pt x="4189" y="945"/>
                </a:lnTo>
                <a:lnTo>
                  <a:pt x="4195" y="945"/>
                </a:lnTo>
                <a:lnTo>
                  <a:pt x="4201" y="945"/>
                </a:lnTo>
                <a:lnTo>
                  <a:pt x="4207" y="945"/>
                </a:lnTo>
                <a:lnTo>
                  <a:pt x="4213" y="945"/>
                </a:lnTo>
                <a:lnTo>
                  <a:pt x="4219" y="945"/>
                </a:lnTo>
                <a:lnTo>
                  <a:pt x="4225" y="945"/>
                </a:lnTo>
                <a:lnTo>
                  <a:pt x="4231" y="945"/>
                </a:lnTo>
                <a:lnTo>
                  <a:pt x="4237" y="945"/>
                </a:lnTo>
                <a:lnTo>
                  <a:pt x="4243" y="945"/>
                </a:lnTo>
                <a:lnTo>
                  <a:pt x="4249" y="945"/>
                </a:lnTo>
                <a:lnTo>
                  <a:pt x="4255" y="945"/>
                </a:lnTo>
                <a:lnTo>
                  <a:pt x="4261" y="945"/>
                </a:lnTo>
                <a:lnTo>
                  <a:pt x="4267" y="945"/>
                </a:lnTo>
                <a:lnTo>
                  <a:pt x="4273" y="945"/>
                </a:lnTo>
                <a:lnTo>
                  <a:pt x="4279" y="945"/>
                </a:lnTo>
                <a:lnTo>
                  <a:pt x="4285" y="945"/>
                </a:lnTo>
                <a:lnTo>
                  <a:pt x="4292" y="945"/>
                </a:lnTo>
                <a:lnTo>
                  <a:pt x="4298" y="945"/>
                </a:lnTo>
                <a:lnTo>
                  <a:pt x="4304" y="945"/>
                </a:lnTo>
                <a:lnTo>
                  <a:pt x="4310" y="945"/>
                </a:lnTo>
                <a:lnTo>
                  <a:pt x="4316" y="945"/>
                </a:lnTo>
                <a:lnTo>
                  <a:pt x="4322" y="945"/>
                </a:lnTo>
                <a:lnTo>
                  <a:pt x="4328" y="945"/>
                </a:lnTo>
                <a:lnTo>
                  <a:pt x="4334" y="945"/>
                </a:lnTo>
                <a:lnTo>
                  <a:pt x="4340" y="945"/>
                </a:lnTo>
                <a:lnTo>
                  <a:pt x="4340" y="94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2" name="Freeform 74"/>
          <p:cNvSpPr>
            <a:spLocks/>
          </p:cNvSpPr>
          <p:nvPr/>
        </p:nvSpPr>
        <p:spPr bwMode="auto">
          <a:xfrm>
            <a:off x="1000847" y="1087438"/>
            <a:ext cx="3443287" cy="1946275"/>
          </a:xfrm>
          <a:custGeom>
            <a:avLst/>
            <a:gdLst>
              <a:gd name="T0" fmla="*/ 61 w 4340"/>
              <a:gd name="T1" fmla="*/ 886 h 2451"/>
              <a:gd name="T2" fmla="*/ 132 w 4340"/>
              <a:gd name="T3" fmla="*/ 888 h 2451"/>
              <a:gd name="T4" fmla="*/ 205 w 4340"/>
              <a:gd name="T5" fmla="*/ 897 h 2451"/>
              <a:gd name="T6" fmla="*/ 278 w 4340"/>
              <a:gd name="T7" fmla="*/ 920 h 2451"/>
              <a:gd name="T8" fmla="*/ 349 w 4340"/>
              <a:gd name="T9" fmla="*/ 939 h 2451"/>
              <a:gd name="T10" fmla="*/ 422 w 4340"/>
              <a:gd name="T11" fmla="*/ 948 h 2451"/>
              <a:gd name="T12" fmla="*/ 495 w 4340"/>
              <a:gd name="T13" fmla="*/ 962 h 2451"/>
              <a:gd name="T14" fmla="*/ 566 w 4340"/>
              <a:gd name="T15" fmla="*/ 1065 h 2451"/>
              <a:gd name="T16" fmla="*/ 639 w 4340"/>
              <a:gd name="T17" fmla="*/ 1847 h 2451"/>
              <a:gd name="T18" fmla="*/ 712 w 4340"/>
              <a:gd name="T19" fmla="*/ 2390 h 2451"/>
              <a:gd name="T20" fmla="*/ 783 w 4340"/>
              <a:gd name="T21" fmla="*/ 1270 h 2451"/>
              <a:gd name="T22" fmla="*/ 856 w 4340"/>
              <a:gd name="T23" fmla="*/ 357 h 2451"/>
              <a:gd name="T24" fmla="*/ 929 w 4340"/>
              <a:gd name="T25" fmla="*/ 112 h 2451"/>
              <a:gd name="T26" fmla="*/ 1000 w 4340"/>
              <a:gd name="T27" fmla="*/ 372 h 2451"/>
              <a:gd name="T28" fmla="*/ 1073 w 4340"/>
              <a:gd name="T29" fmla="*/ 921 h 2451"/>
              <a:gd name="T30" fmla="*/ 1146 w 4340"/>
              <a:gd name="T31" fmla="*/ 1496 h 2451"/>
              <a:gd name="T32" fmla="*/ 1217 w 4340"/>
              <a:gd name="T33" fmla="*/ 1530 h 2451"/>
              <a:gd name="T34" fmla="*/ 1290 w 4340"/>
              <a:gd name="T35" fmla="*/ 874 h 2451"/>
              <a:gd name="T36" fmla="*/ 1363 w 4340"/>
              <a:gd name="T37" fmla="*/ 199 h 2451"/>
              <a:gd name="T38" fmla="*/ 1434 w 4340"/>
              <a:gd name="T39" fmla="*/ 8 h 2451"/>
              <a:gd name="T40" fmla="*/ 1507 w 4340"/>
              <a:gd name="T41" fmla="*/ 168 h 2451"/>
              <a:gd name="T42" fmla="*/ 1580 w 4340"/>
              <a:gd name="T43" fmla="*/ 456 h 2451"/>
              <a:gd name="T44" fmla="*/ 1651 w 4340"/>
              <a:gd name="T45" fmla="*/ 724 h 2451"/>
              <a:gd name="T46" fmla="*/ 1724 w 4340"/>
              <a:gd name="T47" fmla="*/ 864 h 2451"/>
              <a:gd name="T48" fmla="*/ 1797 w 4340"/>
              <a:gd name="T49" fmla="*/ 811 h 2451"/>
              <a:gd name="T50" fmla="*/ 1868 w 4340"/>
              <a:gd name="T51" fmla="*/ 630 h 2451"/>
              <a:gd name="T52" fmla="*/ 1941 w 4340"/>
              <a:gd name="T53" fmla="*/ 493 h 2451"/>
              <a:gd name="T54" fmla="*/ 2014 w 4340"/>
              <a:gd name="T55" fmla="*/ 467 h 2451"/>
              <a:gd name="T56" fmla="*/ 2085 w 4340"/>
              <a:gd name="T57" fmla="*/ 525 h 2451"/>
              <a:gd name="T58" fmla="*/ 2158 w 4340"/>
              <a:gd name="T59" fmla="*/ 631 h 2451"/>
              <a:gd name="T60" fmla="*/ 2231 w 4340"/>
              <a:gd name="T61" fmla="*/ 712 h 2451"/>
              <a:gd name="T62" fmla="*/ 2302 w 4340"/>
              <a:gd name="T63" fmla="*/ 785 h 2451"/>
              <a:gd name="T64" fmla="*/ 2375 w 4340"/>
              <a:gd name="T65" fmla="*/ 785 h 2451"/>
              <a:gd name="T66" fmla="*/ 2448 w 4340"/>
              <a:gd name="T67" fmla="*/ 787 h 2451"/>
              <a:gd name="T68" fmla="*/ 2519 w 4340"/>
              <a:gd name="T69" fmla="*/ 761 h 2451"/>
              <a:gd name="T70" fmla="*/ 2592 w 4340"/>
              <a:gd name="T71" fmla="*/ 749 h 2451"/>
              <a:gd name="T72" fmla="*/ 2665 w 4340"/>
              <a:gd name="T73" fmla="*/ 754 h 2451"/>
              <a:gd name="T74" fmla="*/ 2736 w 4340"/>
              <a:gd name="T75" fmla="*/ 772 h 2451"/>
              <a:gd name="T76" fmla="*/ 2809 w 4340"/>
              <a:gd name="T77" fmla="*/ 796 h 2451"/>
              <a:gd name="T78" fmla="*/ 2882 w 4340"/>
              <a:gd name="T79" fmla="*/ 818 h 2451"/>
              <a:gd name="T80" fmla="*/ 2953 w 4340"/>
              <a:gd name="T81" fmla="*/ 836 h 2451"/>
              <a:gd name="T82" fmla="*/ 3026 w 4340"/>
              <a:gd name="T83" fmla="*/ 844 h 2451"/>
              <a:gd name="T84" fmla="*/ 3099 w 4340"/>
              <a:gd name="T85" fmla="*/ 848 h 2451"/>
              <a:gd name="T86" fmla="*/ 3170 w 4340"/>
              <a:gd name="T87" fmla="*/ 851 h 2451"/>
              <a:gd name="T88" fmla="*/ 3243 w 4340"/>
              <a:gd name="T89" fmla="*/ 850 h 2451"/>
              <a:gd name="T90" fmla="*/ 3316 w 4340"/>
              <a:gd name="T91" fmla="*/ 855 h 2451"/>
              <a:gd name="T92" fmla="*/ 3387 w 4340"/>
              <a:gd name="T93" fmla="*/ 856 h 2451"/>
              <a:gd name="T94" fmla="*/ 3460 w 4340"/>
              <a:gd name="T95" fmla="*/ 863 h 2451"/>
              <a:gd name="T96" fmla="*/ 3533 w 4340"/>
              <a:gd name="T97" fmla="*/ 866 h 2451"/>
              <a:gd name="T98" fmla="*/ 3604 w 4340"/>
              <a:gd name="T99" fmla="*/ 866 h 2451"/>
              <a:gd name="T100" fmla="*/ 3677 w 4340"/>
              <a:gd name="T101" fmla="*/ 869 h 2451"/>
              <a:gd name="T102" fmla="*/ 3749 w 4340"/>
              <a:gd name="T103" fmla="*/ 874 h 2451"/>
              <a:gd name="T104" fmla="*/ 3821 w 4340"/>
              <a:gd name="T105" fmla="*/ 871 h 2451"/>
              <a:gd name="T106" fmla="*/ 3894 w 4340"/>
              <a:gd name="T107" fmla="*/ 880 h 2451"/>
              <a:gd name="T108" fmla="*/ 3966 w 4340"/>
              <a:gd name="T109" fmla="*/ 876 h 2451"/>
              <a:gd name="T110" fmla="*/ 4038 w 4340"/>
              <a:gd name="T111" fmla="*/ 879 h 2451"/>
              <a:gd name="T112" fmla="*/ 4111 w 4340"/>
              <a:gd name="T113" fmla="*/ 879 h 2451"/>
              <a:gd name="T114" fmla="*/ 4183 w 4340"/>
              <a:gd name="T115" fmla="*/ 879 h 2451"/>
              <a:gd name="T116" fmla="*/ 4255 w 4340"/>
              <a:gd name="T117" fmla="*/ 877 h 2451"/>
              <a:gd name="T118" fmla="*/ 4328 w 4340"/>
              <a:gd name="T119" fmla="*/ 879 h 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40" h="2451">
                <a:moveTo>
                  <a:pt x="0" y="887"/>
                </a:moveTo>
                <a:lnTo>
                  <a:pt x="0" y="887"/>
                </a:lnTo>
                <a:lnTo>
                  <a:pt x="6" y="886"/>
                </a:lnTo>
                <a:lnTo>
                  <a:pt x="12" y="883"/>
                </a:lnTo>
                <a:lnTo>
                  <a:pt x="18" y="881"/>
                </a:lnTo>
                <a:lnTo>
                  <a:pt x="24" y="882"/>
                </a:lnTo>
                <a:lnTo>
                  <a:pt x="30" y="883"/>
                </a:lnTo>
                <a:lnTo>
                  <a:pt x="36" y="883"/>
                </a:lnTo>
                <a:lnTo>
                  <a:pt x="42" y="883"/>
                </a:lnTo>
                <a:lnTo>
                  <a:pt x="48" y="886"/>
                </a:lnTo>
                <a:lnTo>
                  <a:pt x="55" y="886"/>
                </a:lnTo>
                <a:lnTo>
                  <a:pt x="61" y="886"/>
                </a:lnTo>
                <a:lnTo>
                  <a:pt x="67" y="887"/>
                </a:lnTo>
                <a:lnTo>
                  <a:pt x="73" y="886"/>
                </a:lnTo>
                <a:lnTo>
                  <a:pt x="79" y="887"/>
                </a:lnTo>
                <a:lnTo>
                  <a:pt x="85" y="890"/>
                </a:lnTo>
                <a:lnTo>
                  <a:pt x="91" y="891"/>
                </a:lnTo>
                <a:lnTo>
                  <a:pt x="97" y="891"/>
                </a:lnTo>
                <a:lnTo>
                  <a:pt x="103" y="891"/>
                </a:lnTo>
                <a:lnTo>
                  <a:pt x="109" y="888"/>
                </a:lnTo>
                <a:lnTo>
                  <a:pt x="115" y="889"/>
                </a:lnTo>
                <a:lnTo>
                  <a:pt x="121" y="888"/>
                </a:lnTo>
                <a:lnTo>
                  <a:pt x="127" y="888"/>
                </a:lnTo>
                <a:lnTo>
                  <a:pt x="132" y="888"/>
                </a:lnTo>
                <a:lnTo>
                  <a:pt x="138" y="889"/>
                </a:lnTo>
                <a:lnTo>
                  <a:pt x="144" y="889"/>
                </a:lnTo>
                <a:lnTo>
                  <a:pt x="150" y="890"/>
                </a:lnTo>
                <a:lnTo>
                  <a:pt x="156" y="891"/>
                </a:lnTo>
                <a:lnTo>
                  <a:pt x="163" y="895"/>
                </a:lnTo>
                <a:lnTo>
                  <a:pt x="169" y="897"/>
                </a:lnTo>
                <a:lnTo>
                  <a:pt x="175" y="897"/>
                </a:lnTo>
                <a:lnTo>
                  <a:pt x="181" y="897"/>
                </a:lnTo>
                <a:lnTo>
                  <a:pt x="187" y="897"/>
                </a:lnTo>
                <a:lnTo>
                  <a:pt x="193" y="896"/>
                </a:lnTo>
                <a:lnTo>
                  <a:pt x="199" y="896"/>
                </a:lnTo>
                <a:lnTo>
                  <a:pt x="205" y="897"/>
                </a:lnTo>
                <a:lnTo>
                  <a:pt x="211" y="897"/>
                </a:lnTo>
                <a:lnTo>
                  <a:pt x="217" y="900"/>
                </a:lnTo>
                <a:lnTo>
                  <a:pt x="223" y="901"/>
                </a:lnTo>
                <a:lnTo>
                  <a:pt x="229" y="901"/>
                </a:lnTo>
                <a:lnTo>
                  <a:pt x="235" y="901"/>
                </a:lnTo>
                <a:lnTo>
                  <a:pt x="241" y="900"/>
                </a:lnTo>
                <a:lnTo>
                  <a:pt x="247" y="904"/>
                </a:lnTo>
                <a:lnTo>
                  <a:pt x="253" y="908"/>
                </a:lnTo>
                <a:lnTo>
                  <a:pt x="259" y="912"/>
                </a:lnTo>
                <a:lnTo>
                  <a:pt x="265" y="914"/>
                </a:lnTo>
                <a:lnTo>
                  <a:pt x="272" y="917"/>
                </a:lnTo>
                <a:lnTo>
                  <a:pt x="278" y="920"/>
                </a:lnTo>
                <a:lnTo>
                  <a:pt x="284" y="923"/>
                </a:lnTo>
                <a:lnTo>
                  <a:pt x="290" y="923"/>
                </a:lnTo>
                <a:lnTo>
                  <a:pt x="296" y="926"/>
                </a:lnTo>
                <a:lnTo>
                  <a:pt x="302" y="928"/>
                </a:lnTo>
                <a:lnTo>
                  <a:pt x="308" y="928"/>
                </a:lnTo>
                <a:lnTo>
                  <a:pt x="314" y="930"/>
                </a:lnTo>
                <a:lnTo>
                  <a:pt x="320" y="932"/>
                </a:lnTo>
                <a:lnTo>
                  <a:pt x="326" y="933"/>
                </a:lnTo>
                <a:lnTo>
                  <a:pt x="332" y="933"/>
                </a:lnTo>
                <a:lnTo>
                  <a:pt x="338" y="936"/>
                </a:lnTo>
                <a:lnTo>
                  <a:pt x="344" y="937"/>
                </a:lnTo>
                <a:lnTo>
                  <a:pt x="349" y="939"/>
                </a:lnTo>
                <a:lnTo>
                  <a:pt x="355" y="942"/>
                </a:lnTo>
                <a:lnTo>
                  <a:pt x="361" y="944"/>
                </a:lnTo>
                <a:lnTo>
                  <a:pt x="367" y="944"/>
                </a:lnTo>
                <a:lnTo>
                  <a:pt x="373" y="944"/>
                </a:lnTo>
                <a:lnTo>
                  <a:pt x="380" y="941"/>
                </a:lnTo>
                <a:lnTo>
                  <a:pt x="386" y="944"/>
                </a:lnTo>
                <a:lnTo>
                  <a:pt x="392" y="946"/>
                </a:lnTo>
                <a:lnTo>
                  <a:pt x="398" y="944"/>
                </a:lnTo>
                <a:lnTo>
                  <a:pt x="404" y="947"/>
                </a:lnTo>
                <a:lnTo>
                  <a:pt x="410" y="947"/>
                </a:lnTo>
                <a:lnTo>
                  <a:pt x="416" y="954"/>
                </a:lnTo>
                <a:lnTo>
                  <a:pt x="422" y="948"/>
                </a:lnTo>
                <a:lnTo>
                  <a:pt x="428" y="944"/>
                </a:lnTo>
                <a:lnTo>
                  <a:pt x="434" y="947"/>
                </a:lnTo>
                <a:lnTo>
                  <a:pt x="440" y="952"/>
                </a:lnTo>
                <a:lnTo>
                  <a:pt x="446" y="952"/>
                </a:lnTo>
                <a:lnTo>
                  <a:pt x="452" y="954"/>
                </a:lnTo>
                <a:lnTo>
                  <a:pt x="458" y="956"/>
                </a:lnTo>
                <a:lnTo>
                  <a:pt x="464" y="957"/>
                </a:lnTo>
                <a:lnTo>
                  <a:pt x="470" y="956"/>
                </a:lnTo>
                <a:lnTo>
                  <a:pt x="476" y="957"/>
                </a:lnTo>
                <a:lnTo>
                  <a:pt x="482" y="955"/>
                </a:lnTo>
                <a:lnTo>
                  <a:pt x="489" y="963"/>
                </a:lnTo>
                <a:lnTo>
                  <a:pt x="495" y="962"/>
                </a:lnTo>
                <a:lnTo>
                  <a:pt x="501" y="962"/>
                </a:lnTo>
                <a:lnTo>
                  <a:pt x="507" y="961"/>
                </a:lnTo>
                <a:lnTo>
                  <a:pt x="513" y="963"/>
                </a:lnTo>
                <a:lnTo>
                  <a:pt x="519" y="970"/>
                </a:lnTo>
                <a:lnTo>
                  <a:pt x="525" y="973"/>
                </a:lnTo>
                <a:lnTo>
                  <a:pt x="531" y="975"/>
                </a:lnTo>
                <a:lnTo>
                  <a:pt x="537" y="981"/>
                </a:lnTo>
                <a:lnTo>
                  <a:pt x="543" y="995"/>
                </a:lnTo>
                <a:lnTo>
                  <a:pt x="549" y="1009"/>
                </a:lnTo>
                <a:lnTo>
                  <a:pt x="555" y="1021"/>
                </a:lnTo>
                <a:lnTo>
                  <a:pt x="560" y="1039"/>
                </a:lnTo>
                <a:lnTo>
                  <a:pt x="566" y="1065"/>
                </a:lnTo>
                <a:lnTo>
                  <a:pt x="572" y="1085"/>
                </a:lnTo>
                <a:lnTo>
                  <a:pt x="578" y="1129"/>
                </a:lnTo>
                <a:lnTo>
                  <a:pt x="584" y="1162"/>
                </a:lnTo>
                <a:lnTo>
                  <a:pt x="590" y="1192"/>
                </a:lnTo>
                <a:lnTo>
                  <a:pt x="597" y="1241"/>
                </a:lnTo>
                <a:lnTo>
                  <a:pt x="603" y="1297"/>
                </a:lnTo>
                <a:lnTo>
                  <a:pt x="609" y="1403"/>
                </a:lnTo>
                <a:lnTo>
                  <a:pt x="615" y="1469"/>
                </a:lnTo>
                <a:lnTo>
                  <a:pt x="621" y="1549"/>
                </a:lnTo>
                <a:lnTo>
                  <a:pt x="627" y="1643"/>
                </a:lnTo>
                <a:lnTo>
                  <a:pt x="633" y="1734"/>
                </a:lnTo>
                <a:lnTo>
                  <a:pt x="639" y="1847"/>
                </a:lnTo>
                <a:lnTo>
                  <a:pt x="645" y="1952"/>
                </a:lnTo>
                <a:lnTo>
                  <a:pt x="651" y="2022"/>
                </a:lnTo>
                <a:lnTo>
                  <a:pt x="657" y="2136"/>
                </a:lnTo>
                <a:lnTo>
                  <a:pt x="663" y="2231"/>
                </a:lnTo>
                <a:lnTo>
                  <a:pt x="669" y="2298"/>
                </a:lnTo>
                <a:lnTo>
                  <a:pt x="675" y="2379"/>
                </a:lnTo>
                <a:lnTo>
                  <a:pt x="681" y="2423"/>
                </a:lnTo>
                <a:lnTo>
                  <a:pt x="687" y="2444"/>
                </a:lnTo>
                <a:lnTo>
                  <a:pt x="693" y="2451"/>
                </a:lnTo>
                <a:lnTo>
                  <a:pt x="699" y="2441"/>
                </a:lnTo>
                <a:lnTo>
                  <a:pt x="706" y="2436"/>
                </a:lnTo>
                <a:lnTo>
                  <a:pt x="712" y="2390"/>
                </a:lnTo>
                <a:lnTo>
                  <a:pt x="718" y="2352"/>
                </a:lnTo>
                <a:lnTo>
                  <a:pt x="724" y="2270"/>
                </a:lnTo>
                <a:lnTo>
                  <a:pt x="730" y="2203"/>
                </a:lnTo>
                <a:lnTo>
                  <a:pt x="736" y="2132"/>
                </a:lnTo>
                <a:lnTo>
                  <a:pt x="742" y="2035"/>
                </a:lnTo>
                <a:lnTo>
                  <a:pt x="748" y="1939"/>
                </a:lnTo>
                <a:lnTo>
                  <a:pt x="754" y="1822"/>
                </a:lnTo>
                <a:lnTo>
                  <a:pt x="760" y="1709"/>
                </a:lnTo>
                <a:lnTo>
                  <a:pt x="766" y="1598"/>
                </a:lnTo>
                <a:lnTo>
                  <a:pt x="771" y="1490"/>
                </a:lnTo>
                <a:lnTo>
                  <a:pt x="777" y="1393"/>
                </a:lnTo>
                <a:lnTo>
                  <a:pt x="783" y="1270"/>
                </a:lnTo>
                <a:lnTo>
                  <a:pt x="789" y="1148"/>
                </a:lnTo>
                <a:lnTo>
                  <a:pt x="795" y="1046"/>
                </a:lnTo>
                <a:lnTo>
                  <a:pt x="801" y="970"/>
                </a:lnTo>
                <a:lnTo>
                  <a:pt x="807" y="897"/>
                </a:lnTo>
                <a:lnTo>
                  <a:pt x="814" y="803"/>
                </a:lnTo>
                <a:lnTo>
                  <a:pt x="820" y="727"/>
                </a:lnTo>
                <a:lnTo>
                  <a:pt x="826" y="630"/>
                </a:lnTo>
                <a:lnTo>
                  <a:pt x="832" y="559"/>
                </a:lnTo>
                <a:lnTo>
                  <a:pt x="838" y="490"/>
                </a:lnTo>
                <a:lnTo>
                  <a:pt x="844" y="444"/>
                </a:lnTo>
                <a:lnTo>
                  <a:pt x="850" y="401"/>
                </a:lnTo>
                <a:lnTo>
                  <a:pt x="856" y="357"/>
                </a:lnTo>
                <a:lnTo>
                  <a:pt x="862" y="314"/>
                </a:lnTo>
                <a:lnTo>
                  <a:pt x="868" y="272"/>
                </a:lnTo>
                <a:lnTo>
                  <a:pt x="874" y="231"/>
                </a:lnTo>
                <a:lnTo>
                  <a:pt x="880" y="212"/>
                </a:lnTo>
                <a:lnTo>
                  <a:pt x="886" y="175"/>
                </a:lnTo>
                <a:lnTo>
                  <a:pt x="892" y="142"/>
                </a:lnTo>
                <a:lnTo>
                  <a:pt x="898" y="106"/>
                </a:lnTo>
                <a:lnTo>
                  <a:pt x="904" y="110"/>
                </a:lnTo>
                <a:lnTo>
                  <a:pt x="910" y="110"/>
                </a:lnTo>
                <a:lnTo>
                  <a:pt x="916" y="108"/>
                </a:lnTo>
                <a:lnTo>
                  <a:pt x="923" y="112"/>
                </a:lnTo>
                <a:lnTo>
                  <a:pt x="929" y="112"/>
                </a:lnTo>
                <a:lnTo>
                  <a:pt x="935" y="120"/>
                </a:lnTo>
                <a:lnTo>
                  <a:pt x="941" y="130"/>
                </a:lnTo>
                <a:lnTo>
                  <a:pt x="947" y="134"/>
                </a:lnTo>
                <a:lnTo>
                  <a:pt x="953" y="145"/>
                </a:lnTo>
                <a:lnTo>
                  <a:pt x="959" y="169"/>
                </a:lnTo>
                <a:lnTo>
                  <a:pt x="965" y="191"/>
                </a:lnTo>
                <a:lnTo>
                  <a:pt x="971" y="218"/>
                </a:lnTo>
                <a:lnTo>
                  <a:pt x="977" y="240"/>
                </a:lnTo>
                <a:lnTo>
                  <a:pt x="982" y="268"/>
                </a:lnTo>
                <a:lnTo>
                  <a:pt x="988" y="307"/>
                </a:lnTo>
                <a:lnTo>
                  <a:pt x="994" y="340"/>
                </a:lnTo>
                <a:lnTo>
                  <a:pt x="1000" y="372"/>
                </a:lnTo>
                <a:lnTo>
                  <a:pt x="1006" y="401"/>
                </a:lnTo>
                <a:lnTo>
                  <a:pt x="1012" y="436"/>
                </a:lnTo>
                <a:lnTo>
                  <a:pt x="1018" y="485"/>
                </a:lnTo>
                <a:lnTo>
                  <a:pt x="1024" y="523"/>
                </a:lnTo>
                <a:lnTo>
                  <a:pt x="1031" y="558"/>
                </a:lnTo>
                <a:lnTo>
                  <a:pt x="1037" y="610"/>
                </a:lnTo>
                <a:lnTo>
                  <a:pt x="1043" y="645"/>
                </a:lnTo>
                <a:lnTo>
                  <a:pt x="1049" y="697"/>
                </a:lnTo>
                <a:lnTo>
                  <a:pt x="1055" y="760"/>
                </a:lnTo>
                <a:lnTo>
                  <a:pt x="1061" y="814"/>
                </a:lnTo>
                <a:lnTo>
                  <a:pt x="1067" y="866"/>
                </a:lnTo>
                <a:lnTo>
                  <a:pt x="1073" y="921"/>
                </a:lnTo>
                <a:lnTo>
                  <a:pt x="1079" y="969"/>
                </a:lnTo>
                <a:lnTo>
                  <a:pt x="1085" y="1035"/>
                </a:lnTo>
                <a:lnTo>
                  <a:pt x="1091" y="1086"/>
                </a:lnTo>
                <a:lnTo>
                  <a:pt x="1097" y="1144"/>
                </a:lnTo>
                <a:lnTo>
                  <a:pt x="1103" y="1201"/>
                </a:lnTo>
                <a:lnTo>
                  <a:pt x="1109" y="1259"/>
                </a:lnTo>
                <a:lnTo>
                  <a:pt x="1115" y="1283"/>
                </a:lnTo>
                <a:lnTo>
                  <a:pt x="1121" y="1333"/>
                </a:lnTo>
                <a:lnTo>
                  <a:pt x="1127" y="1380"/>
                </a:lnTo>
                <a:lnTo>
                  <a:pt x="1133" y="1425"/>
                </a:lnTo>
                <a:lnTo>
                  <a:pt x="1140" y="1464"/>
                </a:lnTo>
                <a:lnTo>
                  <a:pt x="1146" y="1496"/>
                </a:lnTo>
                <a:lnTo>
                  <a:pt x="1152" y="1519"/>
                </a:lnTo>
                <a:lnTo>
                  <a:pt x="1158" y="1555"/>
                </a:lnTo>
                <a:lnTo>
                  <a:pt x="1164" y="1561"/>
                </a:lnTo>
                <a:lnTo>
                  <a:pt x="1170" y="1604"/>
                </a:lnTo>
                <a:lnTo>
                  <a:pt x="1176" y="1620"/>
                </a:lnTo>
                <a:lnTo>
                  <a:pt x="1182" y="1625"/>
                </a:lnTo>
                <a:lnTo>
                  <a:pt x="1188" y="1598"/>
                </a:lnTo>
                <a:lnTo>
                  <a:pt x="1194" y="1596"/>
                </a:lnTo>
                <a:lnTo>
                  <a:pt x="1199" y="1598"/>
                </a:lnTo>
                <a:lnTo>
                  <a:pt x="1205" y="1601"/>
                </a:lnTo>
                <a:lnTo>
                  <a:pt x="1211" y="1572"/>
                </a:lnTo>
                <a:lnTo>
                  <a:pt x="1217" y="1530"/>
                </a:lnTo>
                <a:lnTo>
                  <a:pt x="1223" y="1510"/>
                </a:lnTo>
                <a:lnTo>
                  <a:pt x="1229" y="1471"/>
                </a:lnTo>
                <a:lnTo>
                  <a:pt x="1235" y="1428"/>
                </a:lnTo>
                <a:lnTo>
                  <a:pt x="1241" y="1380"/>
                </a:lnTo>
                <a:lnTo>
                  <a:pt x="1248" y="1325"/>
                </a:lnTo>
                <a:lnTo>
                  <a:pt x="1254" y="1265"/>
                </a:lnTo>
                <a:lnTo>
                  <a:pt x="1260" y="1213"/>
                </a:lnTo>
                <a:lnTo>
                  <a:pt x="1266" y="1152"/>
                </a:lnTo>
                <a:lnTo>
                  <a:pt x="1272" y="1098"/>
                </a:lnTo>
                <a:lnTo>
                  <a:pt x="1278" y="1033"/>
                </a:lnTo>
                <a:lnTo>
                  <a:pt x="1284" y="947"/>
                </a:lnTo>
                <a:lnTo>
                  <a:pt x="1290" y="874"/>
                </a:lnTo>
                <a:lnTo>
                  <a:pt x="1296" y="804"/>
                </a:lnTo>
                <a:lnTo>
                  <a:pt x="1302" y="748"/>
                </a:lnTo>
                <a:lnTo>
                  <a:pt x="1308" y="679"/>
                </a:lnTo>
                <a:lnTo>
                  <a:pt x="1314" y="609"/>
                </a:lnTo>
                <a:lnTo>
                  <a:pt x="1320" y="545"/>
                </a:lnTo>
                <a:lnTo>
                  <a:pt x="1326" y="497"/>
                </a:lnTo>
                <a:lnTo>
                  <a:pt x="1332" y="444"/>
                </a:lnTo>
                <a:lnTo>
                  <a:pt x="1338" y="381"/>
                </a:lnTo>
                <a:lnTo>
                  <a:pt x="1344" y="320"/>
                </a:lnTo>
                <a:lnTo>
                  <a:pt x="1350" y="278"/>
                </a:lnTo>
                <a:lnTo>
                  <a:pt x="1357" y="241"/>
                </a:lnTo>
                <a:lnTo>
                  <a:pt x="1363" y="199"/>
                </a:lnTo>
                <a:lnTo>
                  <a:pt x="1369" y="167"/>
                </a:lnTo>
                <a:lnTo>
                  <a:pt x="1375" y="161"/>
                </a:lnTo>
                <a:lnTo>
                  <a:pt x="1381" y="125"/>
                </a:lnTo>
                <a:lnTo>
                  <a:pt x="1387" y="94"/>
                </a:lnTo>
                <a:lnTo>
                  <a:pt x="1393" y="80"/>
                </a:lnTo>
                <a:lnTo>
                  <a:pt x="1399" y="63"/>
                </a:lnTo>
                <a:lnTo>
                  <a:pt x="1405" y="35"/>
                </a:lnTo>
                <a:lnTo>
                  <a:pt x="1410" y="18"/>
                </a:lnTo>
                <a:lnTo>
                  <a:pt x="1416" y="13"/>
                </a:lnTo>
                <a:lnTo>
                  <a:pt x="1422" y="3"/>
                </a:lnTo>
                <a:lnTo>
                  <a:pt x="1428" y="0"/>
                </a:lnTo>
                <a:lnTo>
                  <a:pt x="1434" y="8"/>
                </a:lnTo>
                <a:lnTo>
                  <a:pt x="1440" y="18"/>
                </a:lnTo>
                <a:lnTo>
                  <a:pt x="1446" y="29"/>
                </a:lnTo>
                <a:lnTo>
                  <a:pt x="1452" y="39"/>
                </a:lnTo>
                <a:lnTo>
                  <a:pt x="1458" y="39"/>
                </a:lnTo>
                <a:lnTo>
                  <a:pt x="1465" y="51"/>
                </a:lnTo>
                <a:lnTo>
                  <a:pt x="1471" y="74"/>
                </a:lnTo>
                <a:lnTo>
                  <a:pt x="1477" y="83"/>
                </a:lnTo>
                <a:lnTo>
                  <a:pt x="1483" y="92"/>
                </a:lnTo>
                <a:lnTo>
                  <a:pt x="1489" y="113"/>
                </a:lnTo>
                <a:lnTo>
                  <a:pt x="1495" y="125"/>
                </a:lnTo>
                <a:lnTo>
                  <a:pt x="1501" y="146"/>
                </a:lnTo>
                <a:lnTo>
                  <a:pt x="1507" y="168"/>
                </a:lnTo>
                <a:lnTo>
                  <a:pt x="1513" y="187"/>
                </a:lnTo>
                <a:lnTo>
                  <a:pt x="1519" y="209"/>
                </a:lnTo>
                <a:lnTo>
                  <a:pt x="1525" y="236"/>
                </a:lnTo>
                <a:lnTo>
                  <a:pt x="1531" y="261"/>
                </a:lnTo>
                <a:lnTo>
                  <a:pt x="1537" y="282"/>
                </a:lnTo>
                <a:lnTo>
                  <a:pt x="1543" y="304"/>
                </a:lnTo>
                <a:lnTo>
                  <a:pt x="1549" y="333"/>
                </a:lnTo>
                <a:lnTo>
                  <a:pt x="1555" y="363"/>
                </a:lnTo>
                <a:lnTo>
                  <a:pt x="1561" y="391"/>
                </a:lnTo>
                <a:lnTo>
                  <a:pt x="1567" y="416"/>
                </a:lnTo>
                <a:lnTo>
                  <a:pt x="1574" y="441"/>
                </a:lnTo>
                <a:lnTo>
                  <a:pt x="1580" y="456"/>
                </a:lnTo>
                <a:lnTo>
                  <a:pt x="1586" y="480"/>
                </a:lnTo>
                <a:lnTo>
                  <a:pt x="1592" y="512"/>
                </a:lnTo>
                <a:lnTo>
                  <a:pt x="1598" y="544"/>
                </a:lnTo>
                <a:lnTo>
                  <a:pt x="1604" y="573"/>
                </a:lnTo>
                <a:lnTo>
                  <a:pt x="1610" y="593"/>
                </a:lnTo>
                <a:lnTo>
                  <a:pt x="1616" y="615"/>
                </a:lnTo>
                <a:lnTo>
                  <a:pt x="1621" y="632"/>
                </a:lnTo>
                <a:lnTo>
                  <a:pt x="1627" y="649"/>
                </a:lnTo>
                <a:lnTo>
                  <a:pt x="1633" y="659"/>
                </a:lnTo>
                <a:lnTo>
                  <a:pt x="1639" y="688"/>
                </a:lnTo>
                <a:lnTo>
                  <a:pt x="1645" y="709"/>
                </a:lnTo>
                <a:lnTo>
                  <a:pt x="1651" y="724"/>
                </a:lnTo>
                <a:lnTo>
                  <a:pt x="1657" y="741"/>
                </a:lnTo>
                <a:lnTo>
                  <a:pt x="1663" y="761"/>
                </a:lnTo>
                <a:lnTo>
                  <a:pt x="1669" y="777"/>
                </a:lnTo>
                <a:lnTo>
                  <a:pt x="1675" y="796"/>
                </a:lnTo>
                <a:lnTo>
                  <a:pt x="1682" y="811"/>
                </a:lnTo>
                <a:lnTo>
                  <a:pt x="1688" y="813"/>
                </a:lnTo>
                <a:lnTo>
                  <a:pt x="1694" y="828"/>
                </a:lnTo>
                <a:lnTo>
                  <a:pt x="1700" y="842"/>
                </a:lnTo>
                <a:lnTo>
                  <a:pt x="1706" y="849"/>
                </a:lnTo>
                <a:lnTo>
                  <a:pt x="1712" y="860"/>
                </a:lnTo>
                <a:lnTo>
                  <a:pt x="1718" y="861"/>
                </a:lnTo>
                <a:lnTo>
                  <a:pt x="1724" y="864"/>
                </a:lnTo>
                <a:lnTo>
                  <a:pt x="1730" y="868"/>
                </a:lnTo>
                <a:lnTo>
                  <a:pt x="1736" y="866"/>
                </a:lnTo>
                <a:lnTo>
                  <a:pt x="1742" y="847"/>
                </a:lnTo>
                <a:lnTo>
                  <a:pt x="1748" y="844"/>
                </a:lnTo>
                <a:lnTo>
                  <a:pt x="1754" y="847"/>
                </a:lnTo>
                <a:lnTo>
                  <a:pt x="1760" y="851"/>
                </a:lnTo>
                <a:lnTo>
                  <a:pt x="1766" y="860"/>
                </a:lnTo>
                <a:lnTo>
                  <a:pt x="1772" y="853"/>
                </a:lnTo>
                <a:lnTo>
                  <a:pt x="1778" y="844"/>
                </a:lnTo>
                <a:lnTo>
                  <a:pt x="1784" y="826"/>
                </a:lnTo>
                <a:lnTo>
                  <a:pt x="1791" y="815"/>
                </a:lnTo>
                <a:lnTo>
                  <a:pt x="1797" y="811"/>
                </a:lnTo>
                <a:lnTo>
                  <a:pt x="1803" y="797"/>
                </a:lnTo>
                <a:lnTo>
                  <a:pt x="1809" y="787"/>
                </a:lnTo>
                <a:lnTo>
                  <a:pt x="1815" y="769"/>
                </a:lnTo>
                <a:lnTo>
                  <a:pt x="1821" y="758"/>
                </a:lnTo>
                <a:lnTo>
                  <a:pt x="1827" y="748"/>
                </a:lnTo>
                <a:lnTo>
                  <a:pt x="1833" y="717"/>
                </a:lnTo>
                <a:lnTo>
                  <a:pt x="1838" y="705"/>
                </a:lnTo>
                <a:lnTo>
                  <a:pt x="1844" y="689"/>
                </a:lnTo>
                <a:lnTo>
                  <a:pt x="1850" y="672"/>
                </a:lnTo>
                <a:lnTo>
                  <a:pt x="1856" y="653"/>
                </a:lnTo>
                <a:lnTo>
                  <a:pt x="1862" y="639"/>
                </a:lnTo>
                <a:lnTo>
                  <a:pt x="1868" y="630"/>
                </a:lnTo>
                <a:lnTo>
                  <a:pt x="1874" y="616"/>
                </a:lnTo>
                <a:lnTo>
                  <a:pt x="1880" y="600"/>
                </a:lnTo>
                <a:lnTo>
                  <a:pt x="1886" y="588"/>
                </a:lnTo>
                <a:lnTo>
                  <a:pt x="1892" y="583"/>
                </a:lnTo>
                <a:lnTo>
                  <a:pt x="1898" y="567"/>
                </a:lnTo>
                <a:lnTo>
                  <a:pt x="1905" y="553"/>
                </a:lnTo>
                <a:lnTo>
                  <a:pt x="1911" y="546"/>
                </a:lnTo>
                <a:lnTo>
                  <a:pt x="1917" y="533"/>
                </a:lnTo>
                <a:lnTo>
                  <a:pt x="1923" y="525"/>
                </a:lnTo>
                <a:lnTo>
                  <a:pt x="1929" y="505"/>
                </a:lnTo>
                <a:lnTo>
                  <a:pt x="1935" y="502"/>
                </a:lnTo>
                <a:lnTo>
                  <a:pt x="1941" y="493"/>
                </a:lnTo>
                <a:lnTo>
                  <a:pt x="1947" y="486"/>
                </a:lnTo>
                <a:lnTo>
                  <a:pt x="1953" y="485"/>
                </a:lnTo>
                <a:lnTo>
                  <a:pt x="1959" y="477"/>
                </a:lnTo>
                <a:lnTo>
                  <a:pt x="1965" y="470"/>
                </a:lnTo>
                <a:lnTo>
                  <a:pt x="1971" y="465"/>
                </a:lnTo>
                <a:lnTo>
                  <a:pt x="1977" y="460"/>
                </a:lnTo>
                <a:lnTo>
                  <a:pt x="1983" y="466"/>
                </a:lnTo>
                <a:lnTo>
                  <a:pt x="1989" y="463"/>
                </a:lnTo>
                <a:lnTo>
                  <a:pt x="1995" y="461"/>
                </a:lnTo>
                <a:lnTo>
                  <a:pt x="2001" y="464"/>
                </a:lnTo>
                <a:lnTo>
                  <a:pt x="2007" y="460"/>
                </a:lnTo>
                <a:lnTo>
                  <a:pt x="2014" y="467"/>
                </a:lnTo>
                <a:lnTo>
                  <a:pt x="2020" y="469"/>
                </a:lnTo>
                <a:lnTo>
                  <a:pt x="2026" y="471"/>
                </a:lnTo>
                <a:lnTo>
                  <a:pt x="2032" y="481"/>
                </a:lnTo>
                <a:lnTo>
                  <a:pt x="2038" y="485"/>
                </a:lnTo>
                <a:lnTo>
                  <a:pt x="2044" y="483"/>
                </a:lnTo>
                <a:lnTo>
                  <a:pt x="2049" y="492"/>
                </a:lnTo>
                <a:lnTo>
                  <a:pt x="2055" y="500"/>
                </a:lnTo>
                <a:lnTo>
                  <a:pt x="2061" y="512"/>
                </a:lnTo>
                <a:lnTo>
                  <a:pt x="2067" y="513"/>
                </a:lnTo>
                <a:lnTo>
                  <a:pt x="2073" y="518"/>
                </a:lnTo>
                <a:lnTo>
                  <a:pt x="2079" y="520"/>
                </a:lnTo>
                <a:lnTo>
                  <a:pt x="2085" y="525"/>
                </a:lnTo>
                <a:lnTo>
                  <a:pt x="2091" y="535"/>
                </a:lnTo>
                <a:lnTo>
                  <a:pt x="2097" y="542"/>
                </a:lnTo>
                <a:lnTo>
                  <a:pt x="2103" y="559"/>
                </a:lnTo>
                <a:lnTo>
                  <a:pt x="2109" y="565"/>
                </a:lnTo>
                <a:lnTo>
                  <a:pt x="2115" y="572"/>
                </a:lnTo>
                <a:lnTo>
                  <a:pt x="2122" y="582"/>
                </a:lnTo>
                <a:lnTo>
                  <a:pt x="2128" y="590"/>
                </a:lnTo>
                <a:lnTo>
                  <a:pt x="2134" y="600"/>
                </a:lnTo>
                <a:lnTo>
                  <a:pt x="2140" y="609"/>
                </a:lnTo>
                <a:lnTo>
                  <a:pt x="2146" y="617"/>
                </a:lnTo>
                <a:lnTo>
                  <a:pt x="2152" y="626"/>
                </a:lnTo>
                <a:lnTo>
                  <a:pt x="2158" y="631"/>
                </a:lnTo>
                <a:lnTo>
                  <a:pt x="2164" y="633"/>
                </a:lnTo>
                <a:lnTo>
                  <a:pt x="2170" y="645"/>
                </a:lnTo>
                <a:lnTo>
                  <a:pt x="2176" y="658"/>
                </a:lnTo>
                <a:lnTo>
                  <a:pt x="2182" y="665"/>
                </a:lnTo>
                <a:lnTo>
                  <a:pt x="2188" y="666"/>
                </a:lnTo>
                <a:lnTo>
                  <a:pt x="2194" y="674"/>
                </a:lnTo>
                <a:lnTo>
                  <a:pt x="2200" y="684"/>
                </a:lnTo>
                <a:lnTo>
                  <a:pt x="2206" y="690"/>
                </a:lnTo>
                <a:lnTo>
                  <a:pt x="2212" y="702"/>
                </a:lnTo>
                <a:lnTo>
                  <a:pt x="2218" y="702"/>
                </a:lnTo>
                <a:lnTo>
                  <a:pt x="2224" y="707"/>
                </a:lnTo>
                <a:lnTo>
                  <a:pt x="2231" y="712"/>
                </a:lnTo>
                <a:lnTo>
                  <a:pt x="2237" y="724"/>
                </a:lnTo>
                <a:lnTo>
                  <a:pt x="2243" y="729"/>
                </a:lnTo>
                <a:lnTo>
                  <a:pt x="2249" y="735"/>
                </a:lnTo>
                <a:lnTo>
                  <a:pt x="2255" y="739"/>
                </a:lnTo>
                <a:lnTo>
                  <a:pt x="2260" y="742"/>
                </a:lnTo>
                <a:lnTo>
                  <a:pt x="2266" y="747"/>
                </a:lnTo>
                <a:lnTo>
                  <a:pt x="2272" y="758"/>
                </a:lnTo>
                <a:lnTo>
                  <a:pt x="2278" y="760"/>
                </a:lnTo>
                <a:lnTo>
                  <a:pt x="2284" y="762"/>
                </a:lnTo>
                <a:lnTo>
                  <a:pt x="2290" y="769"/>
                </a:lnTo>
                <a:lnTo>
                  <a:pt x="2296" y="777"/>
                </a:lnTo>
                <a:lnTo>
                  <a:pt x="2302" y="785"/>
                </a:lnTo>
                <a:lnTo>
                  <a:pt x="2308" y="787"/>
                </a:lnTo>
                <a:lnTo>
                  <a:pt x="2314" y="791"/>
                </a:lnTo>
                <a:lnTo>
                  <a:pt x="2320" y="793"/>
                </a:lnTo>
                <a:lnTo>
                  <a:pt x="2326" y="791"/>
                </a:lnTo>
                <a:lnTo>
                  <a:pt x="2332" y="796"/>
                </a:lnTo>
                <a:lnTo>
                  <a:pt x="2339" y="798"/>
                </a:lnTo>
                <a:lnTo>
                  <a:pt x="2345" y="797"/>
                </a:lnTo>
                <a:lnTo>
                  <a:pt x="2351" y="791"/>
                </a:lnTo>
                <a:lnTo>
                  <a:pt x="2357" y="785"/>
                </a:lnTo>
                <a:lnTo>
                  <a:pt x="2363" y="784"/>
                </a:lnTo>
                <a:lnTo>
                  <a:pt x="2369" y="788"/>
                </a:lnTo>
                <a:lnTo>
                  <a:pt x="2375" y="785"/>
                </a:lnTo>
                <a:lnTo>
                  <a:pt x="2381" y="785"/>
                </a:lnTo>
                <a:lnTo>
                  <a:pt x="2387" y="784"/>
                </a:lnTo>
                <a:lnTo>
                  <a:pt x="2393" y="787"/>
                </a:lnTo>
                <a:lnTo>
                  <a:pt x="2399" y="787"/>
                </a:lnTo>
                <a:lnTo>
                  <a:pt x="2405" y="790"/>
                </a:lnTo>
                <a:lnTo>
                  <a:pt x="2411" y="796"/>
                </a:lnTo>
                <a:lnTo>
                  <a:pt x="2417" y="793"/>
                </a:lnTo>
                <a:lnTo>
                  <a:pt x="2423" y="790"/>
                </a:lnTo>
                <a:lnTo>
                  <a:pt x="2429" y="790"/>
                </a:lnTo>
                <a:lnTo>
                  <a:pt x="2435" y="787"/>
                </a:lnTo>
                <a:lnTo>
                  <a:pt x="2441" y="789"/>
                </a:lnTo>
                <a:lnTo>
                  <a:pt x="2448" y="787"/>
                </a:lnTo>
                <a:lnTo>
                  <a:pt x="2454" y="784"/>
                </a:lnTo>
                <a:lnTo>
                  <a:pt x="2460" y="776"/>
                </a:lnTo>
                <a:lnTo>
                  <a:pt x="2466" y="778"/>
                </a:lnTo>
                <a:lnTo>
                  <a:pt x="2472" y="771"/>
                </a:lnTo>
                <a:lnTo>
                  <a:pt x="2477" y="767"/>
                </a:lnTo>
                <a:lnTo>
                  <a:pt x="2483" y="770"/>
                </a:lnTo>
                <a:lnTo>
                  <a:pt x="2489" y="764"/>
                </a:lnTo>
                <a:lnTo>
                  <a:pt x="2495" y="760"/>
                </a:lnTo>
                <a:lnTo>
                  <a:pt x="2501" y="761"/>
                </a:lnTo>
                <a:lnTo>
                  <a:pt x="2507" y="762"/>
                </a:lnTo>
                <a:lnTo>
                  <a:pt x="2513" y="762"/>
                </a:lnTo>
                <a:lnTo>
                  <a:pt x="2519" y="761"/>
                </a:lnTo>
                <a:lnTo>
                  <a:pt x="2525" y="758"/>
                </a:lnTo>
                <a:lnTo>
                  <a:pt x="2531" y="756"/>
                </a:lnTo>
                <a:lnTo>
                  <a:pt x="2537" y="751"/>
                </a:lnTo>
                <a:lnTo>
                  <a:pt x="2543" y="755"/>
                </a:lnTo>
                <a:lnTo>
                  <a:pt x="2549" y="756"/>
                </a:lnTo>
                <a:lnTo>
                  <a:pt x="2556" y="756"/>
                </a:lnTo>
                <a:lnTo>
                  <a:pt x="2562" y="755"/>
                </a:lnTo>
                <a:lnTo>
                  <a:pt x="2568" y="756"/>
                </a:lnTo>
                <a:lnTo>
                  <a:pt x="2574" y="752"/>
                </a:lnTo>
                <a:lnTo>
                  <a:pt x="2580" y="751"/>
                </a:lnTo>
                <a:lnTo>
                  <a:pt x="2586" y="749"/>
                </a:lnTo>
                <a:lnTo>
                  <a:pt x="2592" y="749"/>
                </a:lnTo>
                <a:lnTo>
                  <a:pt x="2598" y="749"/>
                </a:lnTo>
                <a:lnTo>
                  <a:pt x="2604" y="749"/>
                </a:lnTo>
                <a:lnTo>
                  <a:pt x="2610" y="748"/>
                </a:lnTo>
                <a:lnTo>
                  <a:pt x="2616" y="752"/>
                </a:lnTo>
                <a:lnTo>
                  <a:pt x="2622" y="752"/>
                </a:lnTo>
                <a:lnTo>
                  <a:pt x="2628" y="750"/>
                </a:lnTo>
                <a:lnTo>
                  <a:pt x="2634" y="750"/>
                </a:lnTo>
                <a:lnTo>
                  <a:pt x="2640" y="754"/>
                </a:lnTo>
                <a:lnTo>
                  <a:pt x="2646" y="751"/>
                </a:lnTo>
                <a:lnTo>
                  <a:pt x="2652" y="750"/>
                </a:lnTo>
                <a:lnTo>
                  <a:pt x="2657" y="755"/>
                </a:lnTo>
                <a:lnTo>
                  <a:pt x="2665" y="754"/>
                </a:lnTo>
                <a:lnTo>
                  <a:pt x="2671" y="757"/>
                </a:lnTo>
                <a:lnTo>
                  <a:pt x="2677" y="758"/>
                </a:lnTo>
                <a:lnTo>
                  <a:pt x="2683" y="761"/>
                </a:lnTo>
                <a:lnTo>
                  <a:pt x="2688" y="756"/>
                </a:lnTo>
                <a:lnTo>
                  <a:pt x="2694" y="754"/>
                </a:lnTo>
                <a:lnTo>
                  <a:pt x="2700" y="758"/>
                </a:lnTo>
                <a:lnTo>
                  <a:pt x="2706" y="762"/>
                </a:lnTo>
                <a:lnTo>
                  <a:pt x="2712" y="762"/>
                </a:lnTo>
                <a:lnTo>
                  <a:pt x="2718" y="765"/>
                </a:lnTo>
                <a:lnTo>
                  <a:pt x="2724" y="768"/>
                </a:lnTo>
                <a:lnTo>
                  <a:pt x="2730" y="772"/>
                </a:lnTo>
                <a:lnTo>
                  <a:pt x="2736" y="772"/>
                </a:lnTo>
                <a:lnTo>
                  <a:pt x="2742" y="774"/>
                </a:lnTo>
                <a:lnTo>
                  <a:pt x="2748" y="776"/>
                </a:lnTo>
                <a:lnTo>
                  <a:pt x="2754" y="777"/>
                </a:lnTo>
                <a:lnTo>
                  <a:pt x="2760" y="780"/>
                </a:lnTo>
                <a:lnTo>
                  <a:pt x="2766" y="780"/>
                </a:lnTo>
                <a:lnTo>
                  <a:pt x="2773" y="783"/>
                </a:lnTo>
                <a:lnTo>
                  <a:pt x="2779" y="789"/>
                </a:lnTo>
                <a:lnTo>
                  <a:pt x="2785" y="791"/>
                </a:lnTo>
                <a:lnTo>
                  <a:pt x="2791" y="791"/>
                </a:lnTo>
                <a:lnTo>
                  <a:pt x="2797" y="795"/>
                </a:lnTo>
                <a:lnTo>
                  <a:pt x="2803" y="797"/>
                </a:lnTo>
                <a:lnTo>
                  <a:pt x="2809" y="796"/>
                </a:lnTo>
                <a:lnTo>
                  <a:pt x="2815" y="800"/>
                </a:lnTo>
                <a:lnTo>
                  <a:pt x="2821" y="802"/>
                </a:lnTo>
                <a:lnTo>
                  <a:pt x="2827" y="803"/>
                </a:lnTo>
                <a:lnTo>
                  <a:pt x="2833" y="807"/>
                </a:lnTo>
                <a:lnTo>
                  <a:pt x="2839" y="808"/>
                </a:lnTo>
                <a:lnTo>
                  <a:pt x="2845" y="807"/>
                </a:lnTo>
                <a:lnTo>
                  <a:pt x="2851" y="811"/>
                </a:lnTo>
                <a:lnTo>
                  <a:pt x="2857" y="811"/>
                </a:lnTo>
                <a:lnTo>
                  <a:pt x="2863" y="811"/>
                </a:lnTo>
                <a:lnTo>
                  <a:pt x="2868" y="813"/>
                </a:lnTo>
                <a:lnTo>
                  <a:pt x="2874" y="817"/>
                </a:lnTo>
                <a:lnTo>
                  <a:pt x="2882" y="818"/>
                </a:lnTo>
                <a:lnTo>
                  <a:pt x="2888" y="818"/>
                </a:lnTo>
                <a:lnTo>
                  <a:pt x="2894" y="821"/>
                </a:lnTo>
                <a:lnTo>
                  <a:pt x="2899" y="822"/>
                </a:lnTo>
                <a:lnTo>
                  <a:pt x="2905" y="823"/>
                </a:lnTo>
                <a:lnTo>
                  <a:pt x="2911" y="822"/>
                </a:lnTo>
                <a:lnTo>
                  <a:pt x="2917" y="822"/>
                </a:lnTo>
                <a:lnTo>
                  <a:pt x="2923" y="824"/>
                </a:lnTo>
                <a:lnTo>
                  <a:pt x="2929" y="828"/>
                </a:lnTo>
                <a:lnTo>
                  <a:pt x="2935" y="829"/>
                </a:lnTo>
                <a:lnTo>
                  <a:pt x="2941" y="834"/>
                </a:lnTo>
                <a:lnTo>
                  <a:pt x="2947" y="836"/>
                </a:lnTo>
                <a:lnTo>
                  <a:pt x="2953" y="836"/>
                </a:lnTo>
                <a:lnTo>
                  <a:pt x="2959" y="840"/>
                </a:lnTo>
                <a:lnTo>
                  <a:pt x="2965" y="843"/>
                </a:lnTo>
                <a:lnTo>
                  <a:pt x="2971" y="841"/>
                </a:lnTo>
                <a:lnTo>
                  <a:pt x="2977" y="840"/>
                </a:lnTo>
                <a:lnTo>
                  <a:pt x="2983" y="837"/>
                </a:lnTo>
                <a:lnTo>
                  <a:pt x="2990" y="835"/>
                </a:lnTo>
                <a:lnTo>
                  <a:pt x="2996" y="841"/>
                </a:lnTo>
                <a:lnTo>
                  <a:pt x="3002" y="843"/>
                </a:lnTo>
                <a:lnTo>
                  <a:pt x="3008" y="843"/>
                </a:lnTo>
                <a:lnTo>
                  <a:pt x="3014" y="844"/>
                </a:lnTo>
                <a:lnTo>
                  <a:pt x="3020" y="846"/>
                </a:lnTo>
                <a:lnTo>
                  <a:pt x="3026" y="844"/>
                </a:lnTo>
                <a:lnTo>
                  <a:pt x="3032" y="844"/>
                </a:lnTo>
                <a:lnTo>
                  <a:pt x="3038" y="844"/>
                </a:lnTo>
                <a:lnTo>
                  <a:pt x="3044" y="848"/>
                </a:lnTo>
                <a:lnTo>
                  <a:pt x="3050" y="846"/>
                </a:lnTo>
                <a:lnTo>
                  <a:pt x="3056" y="847"/>
                </a:lnTo>
                <a:lnTo>
                  <a:pt x="3062" y="848"/>
                </a:lnTo>
                <a:lnTo>
                  <a:pt x="3068" y="847"/>
                </a:lnTo>
                <a:lnTo>
                  <a:pt x="3074" y="848"/>
                </a:lnTo>
                <a:lnTo>
                  <a:pt x="3080" y="847"/>
                </a:lnTo>
                <a:lnTo>
                  <a:pt x="3085" y="848"/>
                </a:lnTo>
                <a:lnTo>
                  <a:pt x="3091" y="849"/>
                </a:lnTo>
                <a:lnTo>
                  <a:pt x="3099" y="848"/>
                </a:lnTo>
                <a:lnTo>
                  <a:pt x="3105" y="849"/>
                </a:lnTo>
                <a:lnTo>
                  <a:pt x="3110" y="850"/>
                </a:lnTo>
                <a:lnTo>
                  <a:pt x="3116" y="848"/>
                </a:lnTo>
                <a:lnTo>
                  <a:pt x="3122" y="849"/>
                </a:lnTo>
                <a:lnTo>
                  <a:pt x="3128" y="850"/>
                </a:lnTo>
                <a:lnTo>
                  <a:pt x="3134" y="849"/>
                </a:lnTo>
                <a:lnTo>
                  <a:pt x="3140" y="850"/>
                </a:lnTo>
                <a:lnTo>
                  <a:pt x="3146" y="848"/>
                </a:lnTo>
                <a:lnTo>
                  <a:pt x="3152" y="849"/>
                </a:lnTo>
                <a:lnTo>
                  <a:pt x="3158" y="848"/>
                </a:lnTo>
                <a:lnTo>
                  <a:pt x="3164" y="850"/>
                </a:lnTo>
                <a:lnTo>
                  <a:pt x="3170" y="851"/>
                </a:lnTo>
                <a:lnTo>
                  <a:pt x="3176" y="853"/>
                </a:lnTo>
                <a:lnTo>
                  <a:pt x="3182" y="850"/>
                </a:lnTo>
                <a:lnTo>
                  <a:pt x="3188" y="850"/>
                </a:lnTo>
                <a:lnTo>
                  <a:pt x="3194" y="854"/>
                </a:lnTo>
                <a:lnTo>
                  <a:pt x="3200" y="855"/>
                </a:lnTo>
                <a:lnTo>
                  <a:pt x="3207" y="854"/>
                </a:lnTo>
                <a:lnTo>
                  <a:pt x="3213" y="855"/>
                </a:lnTo>
                <a:lnTo>
                  <a:pt x="3219" y="853"/>
                </a:lnTo>
                <a:lnTo>
                  <a:pt x="3225" y="853"/>
                </a:lnTo>
                <a:lnTo>
                  <a:pt x="3231" y="850"/>
                </a:lnTo>
                <a:lnTo>
                  <a:pt x="3237" y="850"/>
                </a:lnTo>
                <a:lnTo>
                  <a:pt x="3243" y="850"/>
                </a:lnTo>
                <a:lnTo>
                  <a:pt x="3249" y="851"/>
                </a:lnTo>
                <a:lnTo>
                  <a:pt x="3255" y="851"/>
                </a:lnTo>
                <a:lnTo>
                  <a:pt x="3261" y="851"/>
                </a:lnTo>
                <a:lnTo>
                  <a:pt x="3267" y="853"/>
                </a:lnTo>
                <a:lnTo>
                  <a:pt x="3273" y="854"/>
                </a:lnTo>
                <a:lnTo>
                  <a:pt x="3279" y="851"/>
                </a:lnTo>
                <a:lnTo>
                  <a:pt x="3285" y="851"/>
                </a:lnTo>
                <a:lnTo>
                  <a:pt x="3291" y="851"/>
                </a:lnTo>
                <a:lnTo>
                  <a:pt x="3296" y="851"/>
                </a:lnTo>
                <a:lnTo>
                  <a:pt x="3302" y="850"/>
                </a:lnTo>
                <a:lnTo>
                  <a:pt x="3308" y="855"/>
                </a:lnTo>
                <a:lnTo>
                  <a:pt x="3316" y="855"/>
                </a:lnTo>
                <a:lnTo>
                  <a:pt x="3322" y="856"/>
                </a:lnTo>
                <a:lnTo>
                  <a:pt x="3327" y="855"/>
                </a:lnTo>
                <a:lnTo>
                  <a:pt x="3333" y="856"/>
                </a:lnTo>
                <a:lnTo>
                  <a:pt x="3339" y="858"/>
                </a:lnTo>
                <a:lnTo>
                  <a:pt x="3345" y="857"/>
                </a:lnTo>
                <a:lnTo>
                  <a:pt x="3351" y="855"/>
                </a:lnTo>
                <a:lnTo>
                  <a:pt x="3357" y="854"/>
                </a:lnTo>
                <a:lnTo>
                  <a:pt x="3363" y="853"/>
                </a:lnTo>
                <a:lnTo>
                  <a:pt x="3369" y="853"/>
                </a:lnTo>
                <a:lnTo>
                  <a:pt x="3375" y="854"/>
                </a:lnTo>
                <a:lnTo>
                  <a:pt x="3381" y="854"/>
                </a:lnTo>
                <a:lnTo>
                  <a:pt x="3387" y="856"/>
                </a:lnTo>
                <a:lnTo>
                  <a:pt x="3393" y="858"/>
                </a:lnTo>
                <a:lnTo>
                  <a:pt x="3399" y="862"/>
                </a:lnTo>
                <a:lnTo>
                  <a:pt x="3405" y="862"/>
                </a:lnTo>
                <a:lnTo>
                  <a:pt x="3411" y="862"/>
                </a:lnTo>
                <a:lnTo>
                  <a:pt x="3417" y="861"/>
                </a:lnTo>
                <a:lnTo>
                  <a:pt x="3424" y="858"/>
                </a:lnTo>
                <a:lnTo>
                  <a:pt x="3430" y="858"/>
                </a:lnTo>
                <a:lnTo>
                  <a:pt x="3436" y="860"/>
                </a:lnTo>
                <a:lnTo>
                  <a:pt x="3442" y="861"/>
                </a:lnTo>
                <a:lnTo>
                  <a:pt x="3448" y="862"/>
                </a:lnTo>
                <a:lnTo>
                  <a:pt x="3454" y="866"/>
                </a:lnTo>
                <a:lnTo>
                  <a:pt x="3460" y="863"/>
                </a:lnTo>
                <a:lnTo>
                  <a:pt x="3466" y="863"/>
                </a:lnTo>
                <a:lnTo>
                  <a:pt x="3472" y="862"/>
                </a:lnTo>
                <a:lnTo>
                  <a:pt x="3478" y="858"/>
                </a:lnTo>
                <a:lnTo>
                  <a:pt x="3484" y="860"/>
                </a:lnTo>
                <a:lnTo>
                  <a:pt x="3490" y="863"/>
                </a:lnTo>
                <a:lnTo>
                  <a:pt x="3496" y="861"/>
                </a:lnTo>
                <a:lnTo>
                  <a:pt x="3502" y="862"/>
                </a:lnTo>
                <a:lnTo>
                  <a:pt x="3507" y="861"/>
                </a:lnTo>
                <a:lnTo>
                  <a:pt x="3513" y="861"/>
                </a:lnTo>
                <a:lnTo>
                  <a:pt x="3519" y="861"/>
                </a:lnTo>
                <a:lnTo>
                  <a:pt x="3525" y="863"/>
                </a:lnTo>
                <a:lnTo>
                  <a:pt x="3533" y="866"/>
                </a:lnTo>
                <a:lnTo>
                  <a:pt x="3538" y="867"/>
                </a:lnTo>
                <a:lnTo>
                  <a:pt x="3544" y="867"/>
                </a:lnTo>
                <a:lnTo>
                  <a:pt x="3550" y="864"/>
                </a:lnTo>
                <a:lnTo>
                  <a:pt x="3556" y="866"/>
                </a:lnTo>
                <a:lnTo>
                  <a:pt x="3562" y="863"/>
                </a:lnTo>
                <a:lnTo>
                  <a:pt x="3568" y="863"/>
                </a:lnTo>
                <a:lnTo>
                  <a:pt x="3574" y="863"/>
                </a:lnTo>
                <a:lnTo>
                  <a:pt x="3580" y="863"/>
                </a:lnTo>
                <a:lnTo>
                  <a:pt x="3586" y="866"/>
                </a:lnTo>
                <a:lnTo>
                  <a:pt x="3592" y="866"/>
                </a:lnTo>
                <a:lnTo>
                  <a:pt x="3598" y="866"/>
                </a:lnTo>
                <a:lnTo>
                  <a:pt x="3604" y="866"/>
                </a:lnTo>
                <a:lnTo>
                  <a:pt x="3610" y="866"/>
                </a:lnTo>
                <a:lnTo>
                  <a:pt x="3616" y="868"/>
                </a:lnTo>
                <a:lnTo>
                  <a:pt x="3622" y="871"/>
                </a:lnTo>
                <a:lnTo>
                  <a:pt x="3628" y="873"/>
                </a:lnTo>
                <a:lnTo>
                  <a:pt x="3634" y="873"/>
                </a:lnTo>
                <a:lnTo>
                  <a:pt x="3641" y="874"/>
                </a:lnTo>
                <a:lnTo>
                  <a:pt x="3647" y="873"/>
                </a:lnTo>
                <a:lnTo>
                  <a:pt x="3653" y="870"/>
                </a:lnTo>
                <a:lnTo>
                  <a:pt x="3659" y="869"/>
                </a:lnTo>
                <a:lnTo>
                  <a:pt x="3665" y="871"/>
                </a:lnTo>
                <a:lnTo>
                  <a:pt x="3671" y="869"/>
                </a:lnTo>
                <a:lnTo>
                  <a:pt x="3677" y="869"/>
                </a:lnTo>
                <a:lnTo>
                  <a:pt x="3683" y="868"/>
                </a:lnTo>
                <a:lnTo>
                  <a:pt x="3689" y="870"/>
                </a:lnTo>
                <a:lnTo>
                  <a:pt x="3695" y="871"/>
                </a:lnTo>
                <a:lnTo>
                  <a:pt x="3701" y="874"/>
                </a:lnTo>
                <a:lnTo>
                  <a:pt x="3707" y="871"/>
                </a:lnTo>
                <a:lnTo>
                  <a:pt x="3713" y="874"/>
                </a:lnTo>
                <a:lnTo>
                  <a:pt x="3718" y="873"/>
                </a:lnTo>
                <a:lnTo>
                  <a:pt x="3724" y="873"/>
                </a:lnTo>
                <a:lnTo>
                  <a:pt x="3730" y="874"/>
                </a:lnTo>
                <a:lnTo>
                  <a:pt x="3736" y="871"/>
                </a:lnTo>
                <a:lnTo>
                  <a:pt x="3742" y="873"/>
                </a:lnTo>
                <a:lnTo>
                  <a:pt x="3749" y="874"/>
                </a:lnTo>
                <a:lnTo>
                  <a:pt x="3755" y="876"/>
                </a:lnTo>
                <a:lnTo>
                  <a:pt x="3761" y="875"/>
                </a:lnTo>
                <a:lnTo>
                  <a:pt x="3767" y="874"/>
                </a:lnTo>
                <a:lnTo>
                  <a:pt x="3773" y="873"/>
                </a:lnTo>
                <a:lnTo>
                  <a:pt x="3779" y="875"/>
                </a:lnTo>
                <a:lnTo>
                  <a:pt x="3785" y="874"/>
                </a:lnTo>
                <a:lnTo>
                  <a:pt x="3791" y="874"/>
                </a:lnTo>
                <a:lnTo>
                  <a:pt x="3797" y="874"/>
                </a:lnTo>
                <a:lnTo>
                  <a:pt x="3803" y="875"/>
                </a:lnTo>
                <a:lnTo>
                  <a:pt x="3809" y="876"/>
                </a:lnTo>
                <a:lnTo>
                  <a:pt x="3815" y="874"/>
                </a:lnTo>
                <a:lnTo>
                  <a:pt x="3821" y="871"/>
                </a:lnTo>
                <a:lnTo>
                  <a:pt x="3827" y="875"/>
                </a:lnTo>
                <a:lnTo>
                  <a:pt x="3833" y="880"/>
                </a:lnTo>
                <a:lnTo>
                  <a:pt x="3839" y="879"/>
                </a:lnTo>
                <a:lnTo>
                  <a:pt x="3845" y="876"/>
                </a:lnTo>
                <a:lnTo>
                  <a:pt x="3851" y="876"/>
                </a:lnTo>
                <a:lnTo>
                  <a:pt x="3858" y="877"/>
                </a:lnTo>
                <a:lnTo>
                  <a:pt x="3864" y="880"/>
                </a:lnTo>
                <a:lnTo>
                  <a:pt x="3870" y="881"/>
                </a:lnTo>
                <a:lnTo>
                  <a:pt x="3876" y="881"/>
                </a:lnTo>
                <a:lnTo>
                  <a:pt x="3882" y="881"/>
                </a:lnTo>
                <a:lnTo>
                  <a:pt x="3888" y="881"/>
                </a:lnTo>
                <a:lnTo>
                  <a:pt x="3894" y="880"/>
                </a:lnTo>
                <a:lnTo>
                  <a:pt x="3900" y="879"/>
                </a:lnTo>
                <a:lnTo>
                  <a:pt x="3906" y="879"/>
                </a:lnTo>
                <a:lnTo>
                  <a:pt x="3912" y="877"/>
                </a:lnTo>
                <a:lnTo>
                  <a:pt x="3918" y="877"/>
                </a:lnTo>
                <a:lnTo>
                  <a:pt x="3924" y="877"/>
                </a:lnTo>
                <a:lnTo>
                  <a:pt x="3930" y="876"/>
                </a:lnTo>
                <a:lnTo>
                  <a:pt x="3935" y="879"/>
                </a:lnTo>
                <a:lnTo>
                  <a:pt x="3941" y="879"/>
                </a:lnTo>
                <a:lnTo>
                  <a:pt x="3947" y="876"/>
                </a:lnTo>
                <a:lnTo>
                  <a:pt x="3953" y="874"/>
                </a:lnTo>
                <a:lnTo>
                  <a:pt x="3959" y="877"/>
                </a:lnTo>
                <a:lnTo>
                  <a:pt x="3966" y="876"/>
                </a:lnTo>
                <a:lnTo>
                  <a:pt x="3972" y="876"/>
                </a:lnTo>
                <a:lnTo>
                  <a:pt x="3978" y="876"/>
                </a:lnTo>
                <a:lnTo>
                  <a:pt x="3984" y="876"/>
                </a:lnTo>
                <a:lnTo>
                  <a:pt x="3990" y="879"/>
                </a:lnTo>
                <a:lnTo>
                  <a:pt x="3996" y="880"/>
                </a:lnTo>
                <a:lnTo>
                  <a:pt x="4002" y="881"/>
                </a:lnTo>
                <a:lnTo>
                  <a:pt x="4008" y="879"/>
                </a:lnTo>
                <a:lnTo>
                  <a:pt x="4014" y="879"/>
                </a:lnTo>
                <a:lnTo>
                  <a:pt x="4020" y="879"/>
                </a:lnTo>
                <a:lnTo>
                  <a:pt x="4026" y="879"/>
                </a:lnTo>
                <a:lnTo>
                  <a:pt x="4032" y="879"/>
                </a:lnTo>
                <a:lnTo>
                  <a:pt x="4038" y="879"/>
                </a:lnTo>
                <a:lnTo>
                  <a:pt x="4044" y="880"/>
                </a:lnTo>
                <a:lnTo>
                  <a:pt x="4050" y="880"/>
                </a:lnTo>
                <a:lnTo>
                  <a:pt x="4056" y="881"/>
                </a:lnTo>
                <a:lnTo>
                  <a:pt x="4062" y="879"/>
                </a:lnTo>
                <a:lnTo>
                  <a:pt x="4068" y="879"/>
                </a:lnTo>
                <a:lnTo>
                  <a:pt x="4075" y="879"/>
                </a:lnTo>
                <a:lnTo>
                  <a:pt x="4081" y="880"/>
                </a:lnTo>
                <a:lnTo>
                  <a:pt x="4087" y="879"/>
                </a:lnTo>
                <a:lnTo>
                  <a:pt x="4093" y="877"/>
                </a:lnTo>
                <a:lnTo>
                  <a:pt x="4099" y="877"/>
                </a:lnTo>
                <a:lnTo>
                  <a:pt x="4105" y="877"/>
                </a:lnTo>
                <a:lnTo>
                  <a:pt x="4111" y="879"/>
                </a:lnTo>
                <a:lnTo>
                  <a:pt x="4117" y="880"/>
                </a:lnTo>
                <a:lnTo>
                  <a:pt x="4123" y="881"/>
                </a:lnTo>
                <a:lnTo>
                  <a:pt x="4129" y="879"/>
                </a:lnTo>
                <a:lnTo>
                  <a:pt x="4135" y="879"/>
                </a:lnTo>
                <a:lnTo>
                  <a:pt x="4141" y="881"/>
                </a:lnTo>
                <a:lnTo>
                  <a:pt x="4146" y="880"/>
                </a:lnTo>
                <a:lnTo>
                  <a:pt x="4152" y="880"/>
                </a:lnTo>
                <a:lnTo>
                  <a:pt x="4158" y="881"/>
                </a:lnTo>
                <a:lnTo>
                  <a:pt x="4164" y="881"/>
                </a:lnTo>
                <a:lnTo>
                  <a:pt x="4170" y="881"/>
                </a:lnTo>
                <a:lnTo>
                  <a:pt x="4176" y="880"/>
                </a:lnTo>
                <a:lnTo>
                  <a:pt x="4183" y="879"/>
                </a:lnTo>
                <a:lnTo>
                  <a:pt x="4189" y="880"/>
                </a:lnTo>
                <a:lnTo>
                  <a:pt x="4195" y="879"/>
                </a:lnTo>
                <a:lnTo>
                  <a:pt x="4201" y="881"/>
                </a:lnTo>
                <a:lnTo>
                  <a:pt x="4207" y="880"/>
                </a:lnTo>
                <a:lnTo>
                  <a:pt x="4213" y="880"/>
                </a:lnTo>
                <a:lnTo>
                  <a:pt x="4219" y="880"/>
                </a:lnTo>
                <a:lnTo>
                  <a:pt x="4225" y="879"/>
                </a:lnTo>
                <a:lnTo>
                  <a:pt x="4231" y="879"/>
                </a:lnTo>
                <a:lnTo>
                  <a:pt x="4237" y="879"/>
                </a:lnTo>
                <a:lnTo>
                  <a:pt x="4243" y="881"/>
                </a:lnTo>
                <a:lnTo>
                  <a:pt x="4249" y="879"/>
                </a:lnTo>
                <a:lnTo>
                  <a:pt x="4255" y="877"/>
                </a:lnTo>
                <a:lnTo>
                  <a:pt x="4261" y="877"/>
                </a:lnTo>
                <a:lnTo>
                  <a:pt x="4267" y="879"/>
                </a:lnTo>
                <a:lnTo>
                  <a:pt x="4273" y="881"/>
                </a:lnTo>
                <a:lnTo>
                  <a:pt x="4279" y="880"/>
                </a:lnTo>
                <a:lnTo>
                  <a:pt x="4285" y="879"/>
                </a:lnTo>
                <a:lnTo>
                  <a:pt x="4292" y="880"/>
                </a:lnTo>
                <a:lnTo>
                  <a:pt x="4298" y="880"/>
                </a:lnTo>
                <a:lnTo>
                  <a:pt x="4304" y="881"/>
                </a:lnTo>
                <a:lnTo>
                  <a:pt x="4310" y="881"/>
                </a:lnTo>
                <a:lnTo>
                  <a:pt x="4316" y="880"/>
                </a:lnTo>
                <a:lnTo>
                  <a:pt x="4322" y="877"/>
                </a:lnTo>
                <a:lnTo>
                  <a:pt x="4328" y="879"/>
                </a:lnTo>
                <a:lnTo>
                  <a:pt x="4334" y="879"/>
                </a:lnTo>
                <a:lnTo>
                  <a:pt x="4340" y="881"/>
                </a:lnTo>
                <a:lnTo>
                  <a:pt x="4340" y="88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3" name="Freeform 75"/>
          <p:cNvSpPr>
            <a:spLocks/>
          </p:cNvSpPr>
          <p:nvPr/>
        </p:nvSpPr>
        <p:spPr bwMode="auto">
          <a:xfrm>
            <a:off x="5436322" y="3355975"/>
            <a:ext cx="3559175" cy="6350"/>
          </a:xfrm>
          <a:custGeom>
            <a:avLst/>
            <a:gdLst>
              <a:gd name="T0" fmla="*/ 1 w 4482"/>
              <a:gd name="T1" fmla="*/ 0 h 7"/>
              <a:gd name="T2" fmla="*/ 0 w 4482"/>
              <a:gd name="T3" fmla="*/ 7 h 7"/>
              <a:gd name="T4" fmla="*/ 4481 w 4482"/>
              <a:gd name="T5" fmla="*/ 7 h 7"/>
              <a:gd name="T6" fmla="*/ 4482 w 4482"/>
              <a:gd name="T7" fmla="*/ 0 h 7"/>
              <a:gd name="T8" fmla="*/ 1 w 4482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2" h="7">
                <a:moveTo>
                  <a:pt x="1" y="0"/>
                </a:moveTo>
                <a:lnTo>
                  <a:pt x="0" y="7"/>
                </a:lnTo>
                <a:lnTo>
                  <a:pt x="4481" y="7"/>
                </a:lnTo>
                <a:lnTo>
                  <a:pt x="4482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4" name="Freeform 76"/>
          <p:cNvSpPr>
            <a:spLocks/>
          </p:cNvSpPr>
          <p:nvPr/>
        </p:nvSpPr>
        <p:spPr bwMode="auto">
          <a:xfrm>
            <a:off x="5436322" y="3324225"/>
            <a:ext cx="3175" cy="34925"/>
          </a:xfrm>
          <a:custGeom>
            <a:avLst/>
            <a:gdLst>
              <a:gd name="T0" fmla="*/ 3 w 3"/>
              <a:gd name="T1" fmla="*/ 0 h 44"/>
              <a:gd name="T2" fmla="*/ 0 w 3"/>
              <a:gd name="T3" fmla="*/ 1 h 44"/>
              <a:gd name="T4" fmla="*/ 0 w 3"/>
              <a:gd name="T5" fmla="*/ 44 h 44"/>
              <a:gd name="T6" fmla="*/ 3 w 3"/>
              <a:gd name="T7" fmla="*/ 43 h 44"/>
              <a:gd name="T8" fmla="*/ 3 w 3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4">
                <a:moveTo>
                  <a:pt x="3" y="0"/>
                </a:moveTo>
                <a:lnTo>
                  <a:pt x="0" y="1"/>
                </a:lnTo>
                <a:lnTo>
                  <a:pt x="0" y="44"/>
                </a:lnTo>
                <a:lnTo>
                  <a:pt x="3" y="43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5" name="Freeform 77"/>
          <p:cNvSpPr>
            <a:spLocks/>
          </p:cNvSpPr>
          <p:nvPr/>
        </p:nvSpPr>
        <p:spPr bwMode="auto">
          <a:xfrm>
            <a:off x="7214322" y="3324225"/>
            <a:ext cx="3175" cy="34925"/>
          </a:xfrm>
          <a:custGeom>
            <a:avLst/>
            <a:gdLst>
              <a:gd name="T0" fmla="*/ 4 w 4"/>
              <a:gd name="T1" fmla="*/ 0 h 44"/>
              <a:gd name="T2" fmla="*/ 0 w 4"/>
              <a:gd name="T3" fmla="*/ 1 h 44"/>
              <a:gd name="T4" fmla="*/ 0 w 4"/>
              <a:gd name="T5" fmla="*/ 44 h 44"/>
              <a:gd name="T6" fmla="*/ 4 w 4"/>
              <a:gd name="T7" fmla="*/ 43 h 44"/>
              <a:gd name="T8" fmla="*/ 4 w 4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4">
                <a:moveTo>
                  <a:pt x="4" y="0"/>
                </a:moveTo>
                <a:lnTo>
                  <a:pt x="0" y="1"/>
                </a:lnTo>
                <a:lnTo>
                  <a:pt x="0" y="44"/>
                </a:lnTo>
                <a:lnTo>
                  <a:pt x="4" y="43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6" name="Freeform 78"/>
          <p:cNvSpPr>
            <a:spLocks/>
          </p:cNvSpPr>
          <p:nvPr/>
        </p:nvSpPr>
        <p:spPr bwMode="auto">
          <a:xfrm>
            <a:off x="8992322" y="3324225"/>
            <a:ext cx="3175" cy="34925"/>
          </a:xfrm>
          <a:custGeom>
            <a:avLst/>
            <a:gdLst>
              <a:gd name="T0" fmla="*/ 3 w 3"/>
              <a:gd name="T1" fmla="*/ 0 h 44"/>
              <a:gd name="T2" fmla="*/ 0 w 3"/>
              <a:gd name="T3" fmla="*/ 1 h 44"/>
              <a:gd name="T4" fmla="*/ 0 w 3"/>
              <a:gd name="T5" fmla="*/ 44 h 44"/>
              <a:gd name="T6" fmla="*/ 3 w 3"/>
              <a:gd name="T7" fmla="*/ 43 h 44"/>
              <a:gd name="T8" fmla="*/ 3 w 3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4">
                <a:moveTo>
                  <a:pt x="3" y="0"/>
                </a:moveTo>
                <a:lnTo>
                  <a:pt x="0" y="1"/>
                </a:lnTo>
                <a:lnTo>
                  <a:pt x="0" y="44"/>
                </a:lnTo>
                <a:lnTo>
                  <a:pt x="3" y="43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7" name="Line 79"/>
          <p:cNvSpPr>
            <a:spLocks noChangeShapeType="1"/>
          </p:cNvSpPr>
          <p:nvPr/>
        </p:nvSpPr>
        <p:spPr bwMode="auto">
          <a:xfrm>
            <a:off x="6326909" y="3341688"/>
            <a:ext cx="1588" cy="1746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8" name="Line 80"/>
          <p:cNvSpPr>
            <a:spLocks noChangeShapeType="1"/>
          </p:cNvSpPr>
          <p:nvPr/>
        </p:nvSpPr>
        <p:spPr bwMode="auto">
          <a:xfrm>
            <a:off x="8104909" y="3341688"/>
            <a:ext cx="1588" cy="1746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9" name="Rectangle 81"/>
          <p:cNvSpPr>
            <a:spLocks noChangeArrowheads="1"/>
          </p:cNvSpPr>
          <p:nvPr/>
        </p:nvSpPr>
        <p:spPr bwMode="auto">
          <a:xfrm>
            <a:off x="5299797" y="3408363"/>
            <a:ext cx="626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0.0500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790" name="Rectangle 82"/>
          <p:cNvSpPr>
            <a:spLocks noChangeArrowheads="1"/>
          </p:cNvSpPr>
          <p:nvPr/>
        </p:nvSpPr>
        <p:spPr bwMode="auto">
          <a:xfrm>
            <a:off x="7079384" y="3408363"/>
            <a:ext cx="626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0.0775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791" name="Rectangle 83"/>
          <p:cNvSpPr>
            <a:spLocks noChangeArrowheads="1"/>
          </p:cNvSpPr>
          <p:nvPr/>
        </p:nvSpPr>
        <p:spPr bwMode="auto">
          <a:xfrm>
            <a:off x="8857384" y="3408363"/>
            <a:ext cx="626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0.1050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792" name="Rectangle 84"/>
          <p:cNvSpPr>
            <a:spLocks noChangeArrowheads="1"/>
          </p:cNvSpPr>
          <p:nvPr/>
        </p:nvSpPr>
        <p:spPr bwMode="auto">
          <a:xfrm>
            <a:off x="7071447" y="3575050"/>
            <a:ext cx="1298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793" name="Rectangle 85"/>
          <p:cNvSpPr>
            <a:spLocks noChangeArrowheads="1"/>
          </p:cNvSpPr>
          <p:nvPr/>
        </p:nvSpPr>
        <p:spPr bwMode="auto">
          <a:xfrm>
            <a:off x="7141297" y="3584575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94" name="Freeform 86"/>
          <p:cNvSpPr>
            <a:spLocks/>
          </p:cNvSpPr>
          <p:nvPr/>
        </p:nvSpPr>
        <p:spPr bwMode="auto">
          <a:xfrm>
            <a:off x="5434734" y="963613"/>
            <a:ext cx="4763" cy="2395537"/>
          </a:xfrm>
          <a:custGeom>
            <a:avLst/>
            <a:gdLst>
              <a:gd name="T0" fmla="*/ 0 w 7"/>
              <a:gd name="T1" fmla="*/ 3016 h 3017"/>
              <a:gd name="T2" fmla="*/ 7 w 7"/>
              <a:gd name="T3" fmla="*/ 3017 h 3017"/>
              <a:gd name="T4" fmla="*/ 7 w 7"/>
              <a:gd name="T5" fmla="*/ 1 h 3017"/>
              <a:gd name="T6" fmla="*/ 0 w 7"/>
              <a:gd name="T7" fmla="*/ 0 h 3017"/>
              <a:gd name="T8" fmla="*/ 0 w 7"/>
              <a:gd name="T9" fmla="*/ 3016 h 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017">
                <a:moveTo>
                  <a:pt x="0" y="3016"/>
                </a:moveTo>
                <a:lnTo>
                  <a:pt x="7" y="3017"/>
                </a:lnTo>
                <a:lnTo>
                  <a:pt x="7" y="1"/>
                </a:lnTo>
                <a:lnTo>
                  <a:pt x="0" y="0"/>
                </a:lnTo>
                <a:lnTo>
                  <a:pt x="0" y="3016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5" name="Freeform 87"/>
          <p:cNvSpPr>
            <a:spLocks/>
          </p:cNvSpPr>
          <p:nvPr/>
        </p:nvSpPr>
        <p:spPr bwMode="auto">
          <a:xfrm>
            <a:off x="5436322" y="3357563"/>
            <a:ext cx="36512" cy="1587"/>
          </a:xfrm>
          <a:custGeom>
            <a:avLst/>
            <a:gdLst>
              <a:gd name="T0" fmla="*/ 45 w 45"/>
              <a:gd name="T1" fmla="*/ 2 h 2"/>
              <a:gd name="T2" fmla="*/ 44 w 45"/>
              <a:gd name="T3" fmla="*/ 0 h 2"/>
              <a:gd name="T4" fmla="*/ 0 w 45"/>
              <a:gd name="T5" fmla="*/ 0 h 2"/>
              <a:gd name="T6" fmla="*/ 1 w 45"/>
              <a:gd name="T7" fmla="*/ 2 h 2"/>
              <a:gd name="T8" fmla="*/ 45 w 4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">
                <a:moveTo>
                  <a:pt x="45" y="2"/>
                </a:moveTo>
                <a:lnTo>
                  <a:pt x="44" y="0"/>
                </a:lnTo>
                <a:lnTo>
                  <a:pt x="0" y="0"/>
                </a:lnTo>
                <a:lnTo>
                  <a:pt x="1" y="2"/>
                </a:lnTo>
                <a:lnTo>
                  <a:pt x="45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6" name="Freeform 88"/>
          <p:cNvSpPr>
            <a:spLocks/>
          </p:cNvSpPr>
          <p:nvPr/>
        </p:nvSpPr>
        <p:spPr bwMode="auto">
          <a:xfrm>
            <a:off x="5436322" y="2759075"/>
            <a:ext cx="36512" cy="1588"/>
          </a:xfrm>
          <a:custGeom>
            <a:avLst/>
            <a:gdLst>
              <a:gd name="T0" fmla="*/ 45 w 45"/>
              <a:gd name="T1" fmla="*/ 3 h 3"/>
              <a:gd name="T2" fmla="*/ 44 w 45"/>
              <a:gd name="T3" fmla="*/ 0 h 3"/>
              <a:gd name="T4" fmla="*/ 0 w 45"/>
              <a:gd name="T5" fmla="*/ 0 h 3"/>
              <a:gd name="T6" fmla="*/ 1 w 45"/>
              <a:gd name="T7" fmla="*/ 3 h 3"/>
              <a:gd name="T8" fmla="*/ 45 w 4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">
                <a:moveTo>
                  <a:pt x="45" y="3"/>
                </a:moveTo>
                <a:lnTo>
                  <a:pt x="44" y="0"/>
                </a:lnTo>
                <a:lnTo>
                  <a:pt x="0" y="0"/>
                </a:lnTo>
                <a:lnTo>
                  <a:pt x="1" y="3"/>
                </a:lnTo>
                <a:lnTo>
                  <a:pt x="45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7" name="Freeform 89"/>
          <p:cNvSpPr>
            <a:spLocks/>
          </p:cNvSpPr>
          <p:nvPr/>
        </p:nvSpPr>
        <p:spPr bwMode="auto">
          <a:xfrm>
            <a:off x="5436322" y="2160588"/>
            <a:ext cx="36512" cy="1587"/>
          </a:xfrm>
          <a:custGeom>
            <a:avLst/>
            <a:gdLst>
              <a:gd name="T0" fmla="*/ 45 w 45"/>
              <a:gd name="T1" fmla="*/ 2 h 2"/>
              <a:gd name="T2" fmla="*/ 44 w 45"/>
              <a:gd name="T3" fmla="*/ 0 h 2"/>
              <a:gd name="T4" fmla="*/ 0 w 45"/>
              <a:gd name="T5" fmla="*/ 0 h 2"/>
              <a:gd name="T6" fmla="*/ 1 w 45"/>
              <a:gd name="T7" fmla="*/ 2 h 2"/>
              <a:gd name="T8" fmla="*/ 45 w 4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">
                <a:moveTo>
                  <a:pt x="45" y="2"/>
                </a:moveTo>
                <a:lnTo>
                  <a:pt x="44" y="0"/>
                </a:lnTo>
                <a:lnTo>
                  <a:pt x="0" y="0"/>
                </a:lnTo>
                <a:lnTo>
                  <a:pt x="1" y="2"/>
                </a:lnTo>
                <a:lnTo>
                  <a:pt x="45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8" name="Freeform 90"/>
          <p:cNvSpPr>
            <a:spLocks/>
          </p:cNvSpPr>
          <p:nvPr/>
        </p:nvSpPr>
        <p:spPr bwMode="auto">
          <a:xfrm>
            <a:off x="5436322" y="1562100"/>
            <a:ext cx="36512" cy="1588"/>
          </a:xfrm>
          <a:custGeom>
            <a:avLst/>
            <a:gdLst>
              <a:gd name="T0" fmla="*/ 45 w 45"/>
              <a:gd name="T1" fmla="*/ 3 h 3"/>
              <a:gd name="T2" fmla="*/ 44 w 45"/>
              <a:gd name="T3" fmla="*/ 0 h 3"/>
              <a:gd name="T4" fmla="*/ 0 w 45"/>
              <a:gd name="T5" fmla="*/ 0 h 3"/>
              <a:gd name="T6" fmla="*/ 1 w 45"/>
              <a:gd name="T7" fmla="*/ 3 h 3"/>
              <a:gd name="T8" fmla="*/ 45 w 4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">
                <a:moveTo>
                  <a:pt x="45" y="3"/>
                </a:moveTo>
                <a:lnTo>
                  <a:pt x="44" y="0"/>
                </a:lnTo>
                <a:lnTo>
                  <a:pt x="0" y="0"/>
                </a:lnTo>
                <a:lnTo>
                  <a:pt x="1" y="3"/>
                </a:lnTo>
                <a:lnTo>
                  <a:pt x="45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9" name="Freeform 91"/>
          <p:cNvSpPr>
            <a:spLocks/>
          </p:cNvSpPr>
          <p:nvPr/>
        </p:nvSpPr>
        <p:spPr bwMode="auto">
          <a:xfrm>
            <a:off x="5436322" y="963613"/>
            <a:ext cx="36512" cy="1587"/>
          </a:xfrm>
          <a:custGeom>
            <a:avLst/>
            <a:gdLst>
              <a:gd name="T0" fmla="*/ 45 w 45"/>
              <a:gd name="T1" fmla="*/ 2 h 2"/>
              <a:gd name="T2" fmla="*/ 44 w 45"/>
              <a:gd name="T3" fmla="*/ 0 h 2"/>
              <a:gd name="T4" fmla="*/ 0 w 45"/>
              <a:gd name="T5" fmla="*/ 0 h 2"/>
              <a:gd name="T6" fmla="*/ 1 w 45"/>
              <a:gd name="T7" fmla="*/ 2 h 2"/>
              <a:gd name="T8" fmla="*/ 45 w 4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">
                <a:moveTo>
                  <a:pt x="45" y="2"/>
                </a:moveTo>
                <a:lnTo>
                  <a:pt x="44" y="0"/>
                </a:lnTo>
                <a:lnTo>
                  <a:pt x="0" y="0"/>
                </a:lnTo>
                <a:lnTo>
                  <a:pt x="1" y="2"/>
                </a:lnTo>
                <a:lnTo>
                  <a:pt x="45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0" name="Line 92"/>
          <p:cNvSpPr>
            <a:spLocks noChangeShapeType="1"/>
          </p:cNvSpPr>
          <p:nvPr/>
        </p:nvSpPr>
        <p:spPr bwMode="auto">
          <a:xfrm flipH="1">
            <a:off x="5436322" y="3060700"/>
            <a:ext cx="19050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1" name="Line 93"/>
          <p:cNvSpPr>
            <a:spLocks noChangeShapeType="1"/>
          </p:cNvSpPr>
          <p:nvPr/>
        </p:nvSpPr>
        <p:spPr bwMode="auto">
          <a:xfrm flipH="1">
            <a:off x="5436322" y="2462213"/>
            <a:ext cx="19050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2" name="Line 94"/>
          <p:cNvSpPr>
            <a:spLocks noChangeShapeType="1"/>
          </p:cNvSpPr>
          <p:nvPr/>
        </p:nvSpPr>
        <p:spPr bwMode="auto">
          <a:xfrm flipH="1">
            <a:off x="5436322" y="1862138"/>
            <a:ext cx="19050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3" name="Line 95"/>
          <p:cNvSpPr>
            <a:spLocks noChangeShapeType="1"/>
          </p:cNvSpPr>
          <p:nvPr/>
        </p:nvSpPr>
        <p:spPr bwMode="auto">
          <a:xfrm flipH="1">
            <a:off x="5436322" y="1265238"/>
            <a:ext cx="19050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4" name="Freeform 96"/>
          <p:cNvSpPr>
            <a:spLocks/>
          </p:cNvSpPr>
          <p:nvPr/>
        </p:nvSpPr>
        <p:spPr bwMode="auto">
          <a:xfrm>
            <a:off x="8992322" y="963613"/>
            <a:ext cx="4762" cy="2395537"/>
          </a:xfrm>
          <a:custGeom>
            <a:avLst/>
            <a:gdLst>
              <a:gd name="T0" fmla="*/ 0 w 7"/>
              <a:gd name="T1" fmla="*/ 3016 h 3017"/>
              <a:gd name="T2" fmla="*/ 7 w 7"/>
              <a:gd name="T3" fmla="*/ 3017 h 3017"/>
              <a:gd name="T4" fmla="*/ 7 w 7"/>
              <a:gd name="T5" fmla="*/ 1 h 3017"/>
              <a:gd name="T6" fmla="*/ 0 w 7"/>
              <a:gd name="T7" fmla="*/ 0 h 3017"/>
              <a:gd name="T8" fmla="*/ 0 w 7"/>
              <a:gd name="T9" fmla="*/ 3016 h 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017">
                <a:moveTo>
                  <a:pt x="0" y="3016"/>
                </a:moveTo>
                <a:lnTo>
                  <a:pt x="7" y="3017"/>
                </a:lnTo>
                <a:lnTo>
                  <a:pt x="7" y="1"/>
                </a:lnTo>
                <a:lnTo>
                  <a:pt x="0" y="0"/>
                </a:lnTo>
                <a:lnTo>
                  <a:pt x="0" y="3016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5" name="Rectangle 97"/>
          <p:cNvSpPr>
            <a:spLocks noChangeArrowheads="1"/>
          </p:cNvSpPr>
          <p:nvPr/>
        </p:nvSpPr>
        <p:spPr bwMode="auto">
          <a:xfrm>
            <a:off x="5142634" y="3275138"/>
            <a:ext cx="5818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-0.009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806" name="Rectangle 98"/>
          <p:cNvSpPr>
            <a:spLocks noChangeArrowheads="1"/>
          </p:cNvSpPr>
          <p:nvPr/>
        </p:nvSpPr>
        <p:spPr bwMode="auto">
          <a:xfrm>
            <a:off x="5142634" y="2725738"/>
            <a:ext cx="5818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-0.003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07" name="Rectangle 99"/>
          <p:cNvSpPr>
            <a:spLocks noChangeArrowheads="1"/>
          </p:cNvSpPr>
          <p:nvPr/>
        </p:nvSpPr>
        <p:spPr bwMode="auto">
          <a:xfrm>
            <a:off x="5168034" y="2125663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0.003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08" name="Rectangle 100"/>
          <p:cNvSpPr>
            <a:spLocks noChangeArrowheads="1"/>
          </p:cNvSpPr>
          <p:nvPr/>
        </p:nvSpPr>
        <p:spPr bwMode="auto">
          <a:xfrm>
            <a:off x="5168034" y="1528763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0.009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09" name="Rectangle 101"/>
          <p:cNvSpPr>
            <a:spLocks noChangeArrowheads="1"/>
          </p:cNvSpPr>
          <p:nvPr/>
        </p:nvSpPr>
        <p:spPr bwMode="auto">
          <a:xfrm>
            <a:off x="5168034" y="928688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0.015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10" name="Rectangle 102"/>
          <p:cNvSpPr>
            <a:spLocks noChangeArrowheads="1"/>
          </p:cNvSpPr>
          <p:nvPr/>
        </p:nvSpPr>
        <p:spPr bwMode="auto">
          <a:xfrm rot="5400000">
            <a:off x="4990115" y="2329347"/>
            <a:ext cx="246221" cy="2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12" name="Rectangle 104"/>
          <p:cNvSpPr>
            <a:spLocks noChangeArrowheads="1"/>
          </p:cNvSpPr>
          <p:nvPr/>
        </p:nvSpPr>
        <p:spPr bwMode="auto">
          <a:xfrm>
            <a:off x="5496958" y="479425"/>
            <a:ext cx="4568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Symbol" panose="05050102010706020507" pitchFamily="18" charset="2"/>
              </a:rPr>
              <a:t>a - b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13" name="Rectangle 105"/>
          <p:cNvSpPr>
            <a:spLocks noChangeArrowheads="1"/>
          </p:cNvSpPr>
          <p:nvPr/>
        </p:nvSpPr>
        <p:spPr bwMode="auto">
          <a:xfrm>
            <a:off x="5953847" y="488950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 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Plot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818" name="Oval 110"/>
          <p:cNvSpPr>
            <a:spLocks noChangeArrowheads="1"/>
          </p:cNvSpPr>
          <p:nvPr/>
        </p:nvSpPr>
        <p:spPr bwMode="auto">
          <a:xfrm>
            <a:off x="6057034" y="2794000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19" name="Oval 111"/>
          <p:cNvSpPr>
            <a:spLocks noChangeArrowheads="1"/>
          </p:cNvSpPr>
          <p:nvPr/>
        </p:nvSpPr>
        <p:spPr bwMode="auto">
          <a:xfrm>
            <a:off x="6052272" y="2741613"/>
            <a:ext cx="44450" cy="41275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0" name="Oval 112"/>
          <p:cNvSpPr>
            <a:spLocks noChangeArrowheads="1"/>
          </p:cNvSpPr>
          <p:nvPr/>
        </p:nvSpPr>
        <p:spPr bwMode="auto">
          <a:xfrm>
            <a:off x="6055447" y="2744788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1" name="Oval 113"/>
          <p:cNvSpPr>
            <a:spLocks noChangeArrowheads="1"/>
          </p:cNvSpPr>
          <p:nvPr/>
        </p:nvSpPr>
        <p:spPr bwMode="auto">
          <a:xfrm>
            <a:off x="6050684" y="2619375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2" name="Oval 114"/>
          <p:cNvSpPr>
            <a:spLocks noChangeArrowheads="1"/>
          </p:cNvSpPr>
          <p:nvPr/>
        </p:nvSpPr>
        <p:spPr bwMode="auto">
          <a:xfrm>
            <a:off x="6058622" y="2803525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3" name="Oval 115"/>
          <p:cNvSpPr>
            <a:spLocks noChangeArrowheads="1"/>
          </p:cNvSpPr>
          <p:nvPr/>
        </p:nvSpPr>
        <p:spPr bwMode="auto">
          <a:xfrm>
            <a:off x="6053859" y="2738438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4" name="Oval 116"/>
          <p:cNvSpPr>
            <a:spLocks noChangeArrowheads="1"/>
          </p:cNvSpPr>
          <p:nvPr/>
        </p:nvSpPr>
        <p:spPr bwMode="auto">
          <a:xfrm>
            <a:off x="6053859" y="2747963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5" name="Oval 117"/>
          <p:cNvSpPr>
            <a:spLocks noChangeArrowheads="1"/>
          </p:cNvSpPr>
          <p:nvPr/>
        </p:nvSpPr>
        <p:spPr bwMode="auto">
          <a:xfrm>
            <a:off x="6057034" y="2636838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6" name="Oval 118"/>
          <p:cNvSpPr>
            <a:spLocks noChangeArrowheads="1"/>
          </p:cNvSpPr>
          <p:nvPr/>
        </p:nvSpPr>
        <p:spPr bwMode="auto">
          <a:xfrm>
            <a:off x="6045922" y="2743200"/>
            <a:ext cx="42862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7" name="Oval 119"/>
          <p:cNvSpPr>
            <a:spLocks noChangeArrowheads="1"/>
          </p:cNvSpPr>
          <p:nvPr/>
        </p:nvSpPr>
        <p:spPr bwMode="auto">
          <a:xfrm>
            <a:off x="6041159" y="2674938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8" name="Oval 120"/>
          <p:cNvSpPr>
            <a:spLocks noChangeArrowheads="1"/>
          </p:cNvSpPr>
          <p:nvPr/>
        </p:nvSpPr>
        <p:spPr bwMode="auto">
          <a:xfrm>
            <a:off x="6042747" y="2687638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9" name="Oval 121"/>
          <p:cNvSpPr>
            <a:spLocks noChangeArrowheads="1"/>
          </p:cNvSpPr>
          <p:nvPr/>
        </p:nvSpPr>
        <p:spPr bwMode="auto">
          <a:xfrm>
            <a:off x="6037984" y="2565400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0" name="Oval 122"/>
          <p:cNvSpPr>
            <a:spLocks noChangeArrowheads="1"/>
          </p:cNvSpPr>
          <p:nvPr/>
        </p:nvSpPr>
        <p:spPr bwMode="auto">
          <a:xfrm>
            <a:off x="6033222" y="2636838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1" name="Oval 123"/>
          <p:cNvSpPr>
            <a:spLocks noChangeArrowheads="1"/>
          </p:cNvSpPr>
          <p:nvPr/>
        </p:nvSpPr>
        <p:spPr bwMode="auto">
          <a:xfrm>
            <a:off x="6026872" y="2566988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2" name="Oval 124"/>
          <p:cNvSpPr>
            <a:spLocks noChangeArrowheads="1"/>
          </p:cNvSpPr>
          <p:nvPr/>
        </p:nvSpPr>
        <p:spPr bwMode="auto">
          <a:xfrm>
            <a:off x="6028459" y="2562225"/>
            <a:ext cx="42863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3" name="Oval 125"/>
          <p:cNvSpPr>
            <a:spLocks noChangeArrowheads="1"/>
          </p:cNvSpPr>
          <p:nvPr/>
        </p:nvSpPr>
        <p:spPr bwMode="auto">
          <a:xfrm>
            <a:off x="6020522" y="2413000"/>
            <a:ext cx="42862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4" name="Oval 126"/>
          <p:cNvSpPr>
            <a:spLocks noChangeArrowheads="1"/>
          </p:cNvSpPr>
          <p:nvPr/>
        </p:nvSpPr>
        <p:spPr bwMode="auto">
          <a:xfrm>
            <a:off x="6030047" y="2627313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5" name="Oval 127"/>
          <p:cNvSpPr>
            <a:spLocks noChangeArrowheads="1"/>
          </p:cNvSpPr>
          <p:nvPr/>
        </p:nvSpPr>
        <p:spPr bwMode="auto">
          <a:xfrm>
            <a:off x="6025284" y="2541588"/>
            <a:ext cx="42863" cy="41275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6" name="Oval 128"/>
          <p:cNvSpPr>
            <a:spLocks noChangeArrowheads="1"/>
          </p:cNvSpPr>
          <p:nvPr/>
        </p:nvSpPr>
        <p:spPr bwMode="auto">
          <a:xfrm>
            <a:off x="6023697" y="2543175"/>
            <a:ext cx="42862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7" name="Oval 129"/>
          <p:cNvSpPr>
            <a:spLocks noChangeArrowheads="1"/>
          </p:cNvSpPr>
          <p:nvPr/>
        </p:nvSpPr>
        <p:spPr bwMode="auto">
          <a:xfrm>
            <a:off x="6018934" y="2392363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8" name="Oval 130"/>
          <p:cNvSpPr>
            <a:spLocks noChangeArrowheads="1"/>
          </p:cNvSpPr>
          <p:nvPr/>
        </p:nvSpPr>
        <p:spPr bwMode="auto">
          <a:xfrm>
            <a:off x="6028459" y="2576513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9" name="Oval 131"/>
          <p:cNvSpPr>
            <a:spLocks noChangeArrowheads="1"/>
          </p:cNvSpPr>
          <p:nvPr/>
        </p:nvSpPr>
        <p:spPr bwMode="auto">
          <a:xfrm>
            <a:off x="6014172" y="2471738"/>
            <a:ext cx="44450" cy="41275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0" name="Oval 132"/>
          <p:cNvSpPr>
            <a:spLocks noChangeArrowheads="1"/>
          </p:cNvSpPr>
          <p:nvPr/>
        </p:nvSpPr>
        <p:spPr bwMode="auto">
          <a:xfrm>
            <a:off x="6017347" y="2497138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1" name="Oval 133"/>
          <p:cNvSpPr>
            <a:spLocks noChangeArrowheads="1"/>
          </p:cNvSpPr>
          <p:nvPr/>
        </p:nvSpPr>
        <p:spPr bwMode="auto">
          <a:xfrm>
            <a:off x="6010997" y="2341563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2" name="Oval 134"/>
          <p:cNvSpPr>
            <a:spLocks noChangeArrowheads="1"/>
          </p:cNvSpPr>
          <p:nvPr/>
        </p:nvSpPr>
        <p:spPr bwMode="auto">
          <a:xfrm>
            <a:off x="5982422" y="2257425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3" name="Oval 135"/>
          <p:cNvSpPr>
            <a:spLocks noChangeArrowheads="1"/>
          </p:cNvSpPr>
          <p:nvPr/>
        </p:nvSpPr>
        <p:spPr bwMode="auto">
          <a:xfrm>
            <a:off x="5969722" y="2136775"/>
            <a:ext cx="42862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4" name="Oval 136"/>
          <p:cNvSpPr>
            <a:spLocks noChangeArrowheads="1"/>
          </p:cNvSpPr>
          <p:nvPr/>
        </p:nvSpPr>
        <p:spPr bwMode="auto">
          <a:xfrm>
            <a:off x="5979247" y="2160588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5" name="Oval 137"/>
          <p:cNvSpPr>
            <a:spLocks noChangeArrowheads="1"/>
          </p:cNvSpPr>
          <p:nvPr/>
        </p:nvSpPr>
        <p:spPr bwMode="auto">
          <a:xfrm>
            <a:off x="5964959" y="2005013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6" name="Oval 138"/>
          <p:cNvSpPr>
            <a:spLocks noChangeArrowheads="1"/>
          </p:cNvSpPr>
          <p:nvPr/>
        </p:nvSpPr>
        <p:spPr bwMode="auto">
          <a:xfrm>
            <a:off x="5907809" y="1779588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7" name="Oval 139"/>
          <p:cNvSpPr>
            <a:spLocks noChangeArrowheads="1"/>
          </p:cNvSpPr>
          <p:nvPr/>
        </p:nvSpPr>
        <p:spPr bwMode="auto">
          <a:xfrm>
            <a:off x="5906222" y="1685925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8" name="Oval 140"/>
          <p:cNvSpPr>
            <a:spLocks noChangeArrowheads="1"/>
          </p:cNvSpPr>
          <p:nvPr/>
        </p:nvSpPr>
        <p:spPr bwMode="auto">
          <a:xfrm>
            <a:off x="5912572" y="1689100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9" name="Oval 141"/>
          <p:cNvSpPr>
            <a:spLocks noChangeArrowheads="1"/>
          </p:cNvSpPr>
          <p:nvPr/>
        </p:nvSpPr>
        <p:spPr bwMode="auto">
          <a:xfrm>
            <a:off x="5888759" y="1577975"/>
            <a:ext cx="42863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0" name="Freeform 142"/>
          <p:cNvSpPr>
            <a:spLocks/>
          </p:cNvSpPr>
          <p:nvPr/>
        </p:nvSpPr>
        <p:spPr bwMode="auto">
          <a:xfrm>
            <a:off x="5845897" y="1098550"/>
            <a:ext cx="2328862" cy="2079625"/>
          </a:xfrm>
          <a:custGeom>
            <a:avLst/>
            <a:gdLst>
              <a:gd name="T0" fmla="*/ 362 w 2933"/>
              <a:gd name="T1" fmla="*/ 2619 h 2619"/>
              <a:gd name="T2" fmla="*/ 14 w 2933"/>
              <a:gd name="T3" fmla="*/ 104 h 2619"/>
              <a:gd name="T4" fmla="*/ 1504 w 2933"/>
              <a:gd name="T5" fmla="*/ 104 h 2619"/>
              <a:gd name="T6" fmla="*/ 14 w 2933"/>
              <a:gd name="T7" fmla="*/ 104 h 2619"/>
              <a:gd name="T8" fmla="*/ 354 w 2933"/>
              <a:gd name="T9" fmla="*/ 2569 h 2619"/>
              <a:gd name="T10" fmla="*/ 2933 w 2933"/>
              <a:gd name="T11" fmla="*/ 2569 h 2619"/>
              <a:gd name="T12" fmla="*/ 354 w 2933"/>
              <a:gd name="T13" fmla="*/ 2569 h 2619"/>
              <a:gd name="T14" fmla="*/ 0 w 2933"/>
              <a:gd name="T15" fmla="*/ 0 h 2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3" h="2619">
                <a:moveTo>
                  <a:pt x="362" y="2619"/>
                </a:moveTo>
                <a:lnTo>
                  <a:pt x="14" y="104"/>
                </a:lnTo>
                <a:lnTo>
                  <a:pt x="1504" y="104"/>
                </a:lnTo>
                <a:lnTo>
                  <a:pt x="14" y="104"/>
                </a:lnTo>
                <a:lnTo>
                  <a:pt x="354" y="2569"/>
                </a:lnTo>
                <a:lnTo>
                  <a:pt x="2933" y="2569"/>
                </a:lnTo>
                <a:lnTo>
                  <a:pt x="354" y="2569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1" name="Freeform 143"/>
          <p:cNvSpPr>
            <a:spLocks/>
          </p:cNvSpPr>
          <p:nvPr/>
        </p:nvSpPr>
        <p:spPr bwMode="auto">
          <a:xfrm>
            <a:off x="5814147" y="1138238"/>
            <a:ext cx="87312" cy="85725"/>
          </a:xfrm>
          <a:custGeom>
            <a:avLst/>
            <a:gdLst>
              <a:gd name="T0" fmla="*/ 55 w 111"/>
              <a:gd name="T1" fmla="*/ 0 h 109"/>
              <a:gd name="T2" fmla="*/ 111 w 111"/>
              <a:gd name="T3" fmla="*/ 55 h 109"/>
              <a:gd name="T4" fmla="*/ 55 w 111"/>
              <a:gd name="T5" fmla="*/ 109 h 109"/>
              <a:gd name="T6" fmla="*/ 0 w 111"/>
              <a:gd name="T7" fmla="*/ 55 h 109"/>
              <a:gd name="T8" fmla="*/ 55 w 111"/>
              <a:gd name="T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09">
                <a:moveTo>
                  <a:pt x="55" y="0"/>
                </a:moveTo>
                <a:lnTo>
                  <a:pt x="111" y="55"/>
                </a:lnTo>
                <a:lnTo>
                  <a:pt x="55" y="109"/>
                </a:lnTo>
                <a:lnTo>
                  <a:pt x="0" y="55"/>
                </a:lnTo>
                <a:lnTo>
                  <a:pt x="55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2" name="Freeform 144"/>
          <p:cNvSpPr>
            <a:spLocks/>
          </p:cNvSpPr>
          <p:nvPr/>
        </p:nvSpPr>
        <p:spPr bwMode="auto">
          <a:xfrm>
            <a:off x="6084022" y="3095625"/>
            <a:ext cx="87312" cy="85725"/>
          </a:xfrm>
          <a:custGeom>
            <a:avLst/>
            <a:gdLst>
              <a:gd name="T0" fmla="*/ 55 w 111"/>
              <a:gd name="T1" fmla="*/ 0 h 109"/>
              <a:gd name="T2" fmla="*/ 111 w 111"/>
              <a:gd name="T3" fmla="*/ 55 h 109"/>
              <a:gd name="T4" fmla="*/ 55 w 111"/>
              <a:gd name="T5" fmla="*/ 109 h 109"/>
              <a:gd name="T6" fmla="*/ 0 w 111"/>
              <a:gd name="T7" fmla="*/ 55 h 109"/>
              <a:gd name="T8" fmla="*/ 55 w 111"/>
              <a:gd name="T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09">
                <a:moveTo>
                  <a:pt x="55" y="0"/>
                </a:moveTo>
                <a:lnTo>
                  <a:pt x="111" y="55"/>
                </a:lnTo>
                <a:lnTo>
                  <a:pt x="55" y="109"/>
                </a:lnTo>
                <a:lnTo>
                  <a:pt x="0" y="55"/>
                </a:lnTo>
                <a:lnTo>
                  <a:pt x="55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3" name="Freeform 145"/>
          <p:cNvSpPr>
            <a:spLocks/>
          </p:cNvSpPr>
          <p:nvPr/>
        </p:nvSpPr>
        <p:spPr bwMode="auto">
          <a:xfrm>
            <a:off x="5436322" y="962025"/>
            <a:ext cx="3559175" cy="6350"/>
          </a:xfrm>
          <a:custGeom>
            <a:avLst/>
            <a:gdLst>
              <a:gd name="T0" fmla="*/ 1 w 4482"/>
              <a:gd name="T1" fmla="*/ 0 h 7"/>
              <a:gd name="T2" fmla="*/ 0 w 4482"/>
              <a:gd name="T3" fmla="*/ 7 h 7"/>
              <a:gd name="T4" fmla="*/ 4481 w 4482"/>
              <a:gd name="T5" fmla="*/ 7 h 7"/>
              <a:gd name="T6" fmla="*/ 4482 w 4482"/>
              <a:gd name="T7" fmla="*/ 0 h 7"/>
              <a:gd name="T8" fmla="*/ 1 w 4482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2" h="7">
                <a:moveTo>
                  <a:pt x="1" y="0"/>
                </a:moveTo>
                <a:lnTo>
                  <a:pt x="0" y="7"/>
                </a:lnTo>
                <a:lnTo>
                  <a:pt x="4481" y="7"/>
                </a:lnTo>
                <a:lnTo>
                  <a:pt x="4482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4" name="Freeform 146"/>
          <p:cNvSpPr>
            <a:spLocks/>
          </p:cNvSpPr>
          <p:nvPr/>
        </p:nvSpPr>
        <p:spPr bwMode="auto">
          <a:xfrm>
            <a:off x="5436322" y="963613"/>
            <a:ext cx="3175" cy="36512"/>
          </a:xfrm>
          <a:custGeom>
            <a:avLst/>
            <a:gdLst>
              <a:gd name="T0" fmla="*/ 0 w 2"/>
              <a:gd name="T1" fmla="*/ 43 h 45"/>
              <a:gd name="T2" fmla="*/ 2 w 2"/>
              <a:gd name="T3" fmla="*/ 45 h 45"/>
              <a:gd name="T4" fmla="*/ 2 w 2"/>
              <a:gd name="T5" fmla="*/ 1 h 45"/>
              <a:gd name="T6" fmla="*/ 0 w 2"/>
              <a:gd name="T7" fmla="*/ 0 h 45"/>
              <a:gd name="T8" fmla="*/ 0 w 2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5">
                <a:moveTo>
                  <a:pt x="0" y="43"/>
                </a:moveTo>
                <a:lnTo>
                  <a:pt x="2" y="45"/>
                </a:lnTo>
                <a:lnTo>
                  <a:pt x="2" y="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5" name="Freeform 147"/>
          <p:cNvSpPr>
            <a:spLocks/>
          </p:cNvSpPr>
          <p:nvPr/>
        </p:nvSpPr>
        <p:spPr bwMode="auto">
          <a:xfrm>
            <a:off x="6622184" y="963613"/>
            <a:ext cx="1588" cy="36512"/>
          </a:xfrm>
          <a:custGeom>
            <a:avLst/>
            <a:gdLst>
              <a:gd name="T0" fmla="*/ 0 w 3"/>
              <a:gd name="T1" fmla="*/ 43 h 45"/>
              <a:gd name="T2" fmla="*/ 3 w 3"/>
              <a:gd name="T3" fmla="*/ 45 h 45"/>
              <a:gd name="T4" fmla="*/ 3 w 3"/>
              <a:gd name="T5" fmla="*/ 1 h 45"/>
              <a:gd name="T6" fmla="*/ 0 w 3"/>
              <a:gd name="T7" fmla="*/ 0 h 45"/>
              <a:gd name="T8" fmla="*/ 0 w 3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5">
                <a:moveTo>
                  <a:pt x="0" y="43"/>
                </a:moveTo>
                <a:lnTo>
                  <a:pt x="3" y="45"/>
                </a:lnTo>
                <a:lnTo>
                  <a:pt x="3" y="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6" name="Freeform 148"/>
          <p:cNvSpPr>
            <a:spLocks/>
          </p:cNvSpPr>
          <p:nvPr/>
        </p:nvSpPr>
        <p:spPr bwMode="auto">
          <a:xfrm>
            <a:off x="7808047" y="963613"/>
            <a:ext cx="1587" cy="36512"/>
          </a:xfrm>
          <a:custGeom>
            <a:avLst/>
            <a:gdLst>
              <a:gd name="T0" fmla="*/ 0 w 3"/>
              <a:gd name="T1" fmla="*/ 43 h 45"/>
              <a:gd name="T2" fmla="*/ 3 w 3"/>
              <a:gd name="T3" fmla="*/ 45 h 45"/>
              <a:gd name="T4" fmla="*/ 3 w 3"/>
              <a:gd name="T5" fmla="*/ 1 h 45"/>
              <a:gd name="T6" fmla="*/ 0 w 3"/>
              <a:gd name="T7" fmla="*/ 0 h 45"/>
              <a:gd name="T8" fmla="*/ 0 w 3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5">
                <a:moveTo>
                  <a:pt x="0" y="43"/>
                </a:moveTo>
                <a:lnTo>
                  <a:pt x="3" y="45"/>
                </a:lnTo>
                <a:lnTo>
                  <a:pt x="3" y="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7" name="Freeform 149"/>
          <p:cNvSpPr>
            <a:spLocks/>
          </p:cNvSpPr>
          <p:nvPr/>
        </p:nvSpPr>
        <p:spPr bwMode="auto">
          <a:xfrm>
            <a:off x="8993909" y="963613"/>
            <a:ext cx="1588" cy="36512"/>
          </a:xfrm>
          <a:custGeom>
            <a:avLst/>
            <a:gdLst>
              <a:gd name="T0" fmla="*/ 0 w 2"/>
              <a:gd name="T1" fmla="*/ 43 h 45"/>
              <a:gd name="T2" fmla="*/ 2 w 2"/>
              <a:gd name="T3" fmla="*/ 45 h 45"/>
              <a:gd name="T4" fmla="*/ 2 w 2"/>
              <a:gd name="T5" fmla="*/ 1 h 45"/>
              <a:gd name="T6" fmla="*/ 0 w 2"/>
              <a:gd name="T7" fmla="*/ 0 h 45"/>
              <a:gd name="T8" fmla="*/ 0 w 2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5">
                <a:moveTo>
                  <a:pt x="0" y="43"/>
                </a:moveTo>
                <a:lnTo>
                  <a:pt x="2" y="45"/>
                </a:lnTo>
                <a:lnTo>
                  <a:pt x="2" y="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8" name="Line 150"/>
          <p:cNvSpPr>
            <a:spLocks noChangeShapeType="1"/>
          </p:cNvSpPr>
          <p:nvPr/>
        </p:nvSpPr>
        <p:spPr bwMode="auto">
          <a:xfrm flipV="1">
            <a:off x="6028459" y="965200"/>
            <a:ext cx="1588" cy="17463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9" name="Line 151"/>
          <p:cNvSpPr>
            <a:spLocks noChangeShapeType="1"/>
          </p:cNvSpPr>
          <p:nvPr/>
        </p:nvSpPr>
        <p:spPr bwMode="auto">
          <a:xfrm flipV="1">
            <a:off x="7215909" y="965200"/>
            <a:ext cx="1588" cy="17463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0" name="Line 152"/>
          <p:cNvSpPr>
            <a:spLocks noChangeShapeType="1"/>
          </p:cNvSpPr>
          <p:nvPr/>
        </p:nvSpPr>
        <p:spPr bwMode="auto">
          <a:xfrm flipV="1">
            <a:off x="8400184" y="965200"/>
            <a:ext cx="1588" cy="17463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1" name="Rectangle 153"/>
          <p:cNvSpPr>
            <a:spLocks noChangeArrowheads="1"/>
          </p:cNvSpPr>
          <p:nvPr/>
        </p:nvSpPr>
        <p:spPr bwMode="auto">
          <a:xfrm>
            <a:off x="5374409" y="8445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62" name="Rectangle 154"/>
          <p:cNvSpPr>
            <a:spLocks noChangeArrowheads="1"/>
          </p:cNvSpPr>
          <p:nvPr/>
        </p:nvSpPr>
        <p:spPr bwMode="auto">
          <a:xfrm>
            <a:off x="6560272" y="8445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0.1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63" name="Rectangle 155"/>
          <p:cNvSpPr>
            <a:spLocks noChangeArrowheads="1"/>
          </p:cNvSpPr>
          <p:nvPr/>
        </p:nvSpPr>
        <p:spPr bwMode="auto">
          <a:xfrm>
            <a:off x="7744547" y="8445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0.2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64" name="Rectangle 156"/>
          <p:cNvSpPr>
            <a:spLocks noChangeArrowheads="1"/>
          </p:cNvSpPr>
          <p:nvPr/>
        </p:nvSpPr>
        <p:spPr bwMode="auto">
          <a:xfrm>
            <a:off x="8931997" y="8445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0.3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65" name="Rectangle 157"/>
          <p:cNvSpPr>
            <a:spLocks noChangeArrowheads="1"/>
          </p:cNvSpPr>
          <p:nvPr/>
        </p:nvSpPr>
        <p:spPr bwMode="auto">
          <a:xfrm>
            <a:off x="6489001" y="616325"/>
            <a:ext cx="16372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Standard Deviation</a:t>
            </a:r>
          </a:p>
        </p:txBody>
      </p:sp>
      <p:sp>
        <p:nvSpPr>
          <p:cNvPr id="866" name="Freeform 158"/>
          <p:cNvSpPr>
            <a:spLocks/>
          </p:cNvSpPr>
          <p:nvPr/>
        </p:nvSpPr>
        <p:spPr bwMode="auto">
          <a:xfrm>
            <a:off x="7044459" y="1098550"/>
            <a:ext cx="339725" cy="166688"/>
          </a:xfrm>
          <a:custGeom>
            <a:avLst/>
            <a:gdLst>
              <a:gd name="T0" fmla="*/ 400 w 427"/>
              <a:gd name="T1" fmla="*/ 205 h 208"/>
              <a:gd name="T2" fmla="*/ 372 w 427"/>
              <a:gd name="T3" fmla="*/ 202 h 208"/>
              <a:gd name="T4" fmla="*/ 345 w 427"/>
              <a:gd name="T5" fmla="*/ 199 h 208"/>
              <a:gd name="T6" fmla="*/ 318 w 427"/>
              <a:gd name="T7" fmla="*/ 195 h 208"/>
              <a:gd name="T8" fmla="*/ 293 w 427"/>
              <a:gd name="T9" fmla="*/ 192 h 208"/>
              <a:gd name="T10" fmla="*/ 268 w 427"/>
              <a:gd name="T11" fmla="*/ 189 h 208"/>
              <a:gd name="T12" fmla="*/ 245 w 427"/>
              <a:gd name="T13" fmla="*/ 186 h 208"/>
              <a:gd name="T14" fmla="*/ 224 w 427"/>
              <a:gd name="T15" fmla="*/ 182 h 208"/>
              <a:gd name="T16" fmla="*/ 203 w 427"/>
              <a:gd name="T17" fmla="*/ 178 h 208"/>
              <a:gd name="T18" fmla="*/ 183 w 427"/>
              <a:gd name="T19" fmla="*/ 175 h 208"/>
              <a:gd name="T20" fmla="*/ 165 w 427"/>
              <a:gd name="T21" fmla="*/ 172 h 208"/>
              <a:gd name="T22" fmla="*/ 148 w 427"/>
              <a:gd name="T23" fmla="*/ 169 h 208"/>
              <a:gd name="T24" fmla="*/ 132 w 427"/>
              <a:gd name="T25" fmla="*/ 165 h 208"/>
              <a:gd name="T26" fmla="*/ 117 w 427"/>
              <a:gd name="T27" fmla="*/ 161 h 208"/>
              <a:gd name="T28" fmla="*/ 102 w 427"/>
              <a:gd name="T29" fmla="*/ 159 h 208"/>
              <a:gd name="T30" fmla="*/ 90 w 427"/>
              <a:gd name="T31" fmla="*/ 155 h 208"/>
              <a:gd name="T32" fmla="*/ 78 w 427"/>
              <a:gd name="T33" fmla="*/ 152 h 208"/>
              <a:gd name="T34" fmla="*/ 66 w 427"/>
              <a:gd name="T35" fmla="*/ 148 h 208"/>
              <a:gd name="T36" fmla="*/ 57 w 427"/>
              <a:gd name="T37" fmla="*/ 145 h 208"/>
              <a:gd name="T38" fmla="*/ 47 w 427"/>
              <a:gd name="T39" fmla="*/ 142 h 208"/>
              <a:gd name="T40" fmla="*/ 38 w 427"/>
              <a:gd name="T41" fmla="*/ 139 h 208"/>
              <a:gd name="T42" fmla="*/ 31 w 427"/>
              <a:gd name="T43" fmla="*/ 135 h 208"/>
              <a:gd name="T44" fmla="*/ 25 w 427"/>
              <a:gd name="T45" fmla="*/ 131 h 208"/>
              <a:gd name="T46" fmla="*/ 18 w 427"/>
              <a:gd name="T47" fmla="*/ 129 h 208"/>
              <a:gd name="T48" fmla="*/ 13 w 427"/>
              <a:gd name="T49" fmla="*/ 125 h 208"/>
              <a:gd name="T50" fmla="*/ 10 w 427"/>
              <a:gd name="T51" fmla="*/ 122 h 208"/>
              <a:gd name="T52" fmla="*/ 6 w 427"/>
              <a:gd name="T53" fmla="*/ 118 h 208"/>
              <a:gd name="T54" fmla="*/ 4 w 427"/>
              <a:gd name="T55" fmla="*/ 114 h 208"/>
              <a:gd name="T56" fmla="*/ 1 w 427"/>
              <a:gd name="T57" fmla="*/ 112 h 208"/>
              <a:gd name="T58" fmla="*/ 0 w 427"/>
              <a:gd name="T59" fmla="*/ 108 h 208"/>
              <a:gd name="T60" fmla="*/ 0 w 427"/>
              <a:gd name="T61" fmla="*/ 105 h 208"/>
              <a:gd name="T62" fmla="*/ 0 w 427"/>
              <a:gd name="T63" fmla="*/ 101 h 208"/>
              <a:gd name="T64" fmla="*/ 0 w 427"/>
              <a:gd name="T65" fmla="*/ 99 h 208"/>
              <a:gd name="T66" fmla="*/ 1 w 427"/>
              <a:gd name="T67" fmla="*/ 95 h 208"/>
              <a:gd name="T68" fmla="*/ 4 w 427"/>
              <a:gd name="T69" fmla="*/ 92 h 208"/>
              <a:gd name="T70" fmla="*/ 6 w 427"/>
              <a:gd name="T71" fmla="*/ 88 h 208"/>
              <a:gd name="T72" fmla="*/ 9 w 427"/>
              <a:gd name="T73" fmla="*/ 84 h 208"/>
              <a:gd name="T74" fmla="*/ 12 w 427"/>
              <a:gd name="T75" fmla="*/ 82 h 208"/>
              <a:gd name="T76" fmla="*/ 16 w 427"/>
              <a:gd name="T77" fmla="*/ 78 h 208"/>
              <a:gd name="T78" fmla="*/ 21 w 427"/>
              <a:gd name="T79" fmla="*/ 75 h 208"/>
              <a:gd name="T80" fmla="*/ 26 w 427"/>
              <a:gd name="T81" fmla="*/ 71 h 208"/>
              <a:gd name="T82" fmla="*/ 31 w 427"/>
              <a:gd name="T83" fmla="*/ 69 h 208"/>
              <a:gd name="T84" fmla="*/ 37 w 427"/>
              <a:gd name="T85" fmla="*/ 65 h 208"/>
              <a:gd name="T86" fmla="*/ 43 w 427"/>
              <a:gd name="T87" fmla="*/ 61 h 208"/>
              <a:gd name="T88" fmla="*/ 49 w 427"/>
              <a:gd name="T89" fmla="*/ 58 h 208"/>
              <a:gd name="T90" fmla="*/ 57 w 427"/>
              <a:gd name="T91" fmla="*/ 55 h 208"/>
              <a:gd name="T92" fmla="*/ 64 w 427"/>
              <a:gd name="T93" fmla="*/ 52 h 208"/>
              <a:gd name="T94" fmla="*/ 71 w 427"/>
              <a:gd name="T95" fmla="*/ 48 h 208"/>
              <a:gd name="T96" fmla="*/ 80 w 427"/>
              <a:gd name="T97" fmla="*/ 45 h 208"/>
              <a:gd name="T98" fmla="*/ 89 w 427"/>
              <a:gd name="T99" fmla="*/ 41 h 208"/>
              <a:gd name="T100" fmla="*/ 97 w 427"/>
              <a:gd name="T101" fmla="*/ 39 h 208"/>
              <a:gd name="T102" fmla="*/ 106 w 427"/>
              <a:gd name="T103" fmla="*/ 35 h 208"/>
              <a:gd name="T104" fmla="*/ 114 w 427"/>
              <a:gd name="T105" fmla="*/ 31 h 208"/>
              <a:gd name="T106" fmla="*/ 124 w 427"/>
              <a:gd name="T107" fmla="*/ 28 h 208"/>
              <a:gd name="T108" fmla="*/ 134 w 427"/>
              <a:gd name="T109" fmla="*/ 25 h 208"/>
              <a:gd name="T110" fmla="*/ 144 w 427"/>
              <a:gd name="T111" fmla="*/ 22 h 208"/>
              <a:gd name="T112" fmla="*/ 154 w 427"/>
              <a:gd name="T113" fmla="*/ 18 h 208"/>
              <a:gd name="T114" fmla="*/ 164 w 427"/>
              <a:gd name="T115" fmla="*/ 14 h 208"/>
              <a:gd name="T116" fmla="*/ 175 w 427"/>
              <a:gd name="T117" fmla="*/ 11 h 208"/>
              <a:gd name="T118" fmla="*/ 185 w 427"/>
              <a:gd name="T119" fmla="*/ 8 h 208"/>
              <a:gd name="T120" fmla="*/ 196 w 427"/>
              <a:gd name="T121" fmla="*/ 5 h 208"/>
              <a:gd name="T122" fmla="*/ 207 w 427"/>
              <a:gd name="T123" fmla="*/ 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208">
                <a:moveTo>
                  <a:pt x="427" y="208"/>
                </a:moveTo>
                <a:lnTo>
                  <a:pt x="423" y="207"/>
                </a:lnTo>
                <a:lnTo>
                  <a:pt x="420" y="207"/>
                </a:lnTo>
                <a:lnTo>
                  <a:pt x="416" y="207"/>
                </a:lnTo>
                <a:lnTo>
                  <a:pt x="412" y="206"/>
                </a:lnTo>
                <a:lnTo>
                  <a:pt x="409" y="206"/>
                </a:lnTo>
                <a:lnTo>
                  <a:pt x="404" y="206"/>
                </a:lnTo>
                <a:lnTo>
                  <a:pt x="400" y="205"/>
                </a:lnTo>
                <a:lnTo>
                  <a:pt x="396" y="205"/>
                </a:lnTo>
                <a:lnTo>
                  <a:pt x="394" y="205"/>
                </a:lnTo>
                <a:lnTo>
                  <a:pt x="390" y="204"/>
                </a:lnTo>
                <a:lnTo>
                  <a:pt x="386" y="204"/>
                </a:lnTo>
                <a:lnTo>
                  <a:pt x="383" y="204"/>
                </a:lnTo>
                <a:lnTo>
                  <a:pt x="379" y="202"/>
                </a:lnTo>
                <a:lnTo>
                  <a:pt x="375" y="202"/>
                </a:lnTo>
                <a:lnTo>
                  <a:pt x="372" y="202"/>
                </a:lnTo>
                <a:lnTo>
                  <a:pt x="368" y="201"/>
                </a:lnTo>
                <a:lnTo>
                  <a:pt x="364" y="201"/>
                </a:lnTo>
                <a:lnTo>
                  <a:pt x="361" y="201"/>
                </a:lnTo>
                <a:lnTo>
                  <a:pt x="358" y="200"/>
                </a:lnTo>
                <a:lnTo>
                  <a:pt x="354" y="200"/>
                </a:lnTo>
                <a:lnTo>
                  <a:pt x="351" y="200"/>
                </a:lnTo>
                <a:lnTo>
                  <a:pt x="347" y="199"/>
                </a:lnTo>
                <a:lnTo>
                  <a:pt x="345" y="199"/>
                </a:lnTo>
                <a:lnTo>
                  <a:pt x="341" y="198"/>
                </a:lnTo>
                <a:lnTo>
                  <a:pt x="337" y="198"/>
                </a:lnTo>
                <a:lnTo>
                  <a:pt x="334" y="198"/>
                </a:lnTo>
                <a:lnTo>
                  <a:pt x="331" y="196"/>
                </a:lnTo>
                <a:lnTo>
                  <a:pt x="327" y="196"/>
                </a:lnTo>
                <a:lnTo>
                  <a:pt x="324" y="196"/>
                </a:lnTo>
                <a:lnTo>
                  <a:pt x="321" y="195"/>
                </a:lnTo>
                <a:lnTo>
                  <a:pt x="318" y="195"/>
                </a:lnTo>
                <a:lnTo>
                  <a:pt x="314" y="195"/>
                </a:lnTo>
                <a:lnTo>
                  <a:pt x="311" y="194"/>
                </a:lnTo>
                <a:lnTo>
                  <a:pt x="308" y="194"/>
                </a:lnTo>
                <a:lnTo>
                  <a:pt x="305" y="194"/>
                </a:lnTo>
                <a:lnTo>
                  <a:pt x="302" y="193"/>
                </a:lnTo>
                <a:lnTo>
                  <a:pt x="299" y="193"/>
                </a:lnTo>
                <a:lnTo>
                  <a:pt x="295" y="193"/>
                </a:lnTo>
                <a:lnTo>
                  <a:pt x="293" y="192"/>
                </a:lnTo>
                <a:lnTo>
                  <a:pt x="289" y="192"/>
                </a:lnTo>
                <a:lnTo>
                  <a:pt x="287" y="192"/>
                </a:lnTo>
                <a:lnTo>
                  <a:pt x="283" y="190"/>
                </a:lnTo>
                <a:lnTo>
                  <a:pt x="281" y="190"/>
                </a:lnTo>
                <a:lnTo>
                  <a:pt x="277" y="190"/>
                </a:lnTo>
                <a:lnTo>
                  <a:pt x="274" y="189"/>
                </a:lnTo>
                <a:lnTo>
                  <a:pt x="271" y="189"/>
                </a:lnTo>
                <a:lnTo>
                  <a:pt x="268" y="189"/>
                </a:lnTo>
                <a:lnTo>
                  <a:pt x="266" y="188"/>
                </a:lnTo>
                <a:lnTo>
                  <a:pt x="262" y="188"/>
                </a:lnTo>
                <a:lnTo>
                  <a:pt x="260" y="187"/>
                </a:lnTo>
                <a:lnTo>
                  <a:pt x="257" y="187"/>
                </a:lnTo>
                <a:lnTo>
                  <a:pt x="254" y="187"/>
                </a:lnTo>
                <a:lnTo>
                  <a:pt x="251" y="186"/>
                </a:lnTo>
                <a:lnTo>
                  <a:pt x="249" y="186"/>
                </a:lnTo>
                <a:lnTo>
                  <a:pt x="245" y="186"/>
                </a:lnTo>
                <a:lnTo>
                  <a:pt x="242" y="184"/>
                </a:lnTo>
                <a:lnTo>
                  <a:pt x="240" y="184"/>
                </a:lnTo>
                <a:lnTo>
                  <a:pt x="238" y="184"/>
                </a:lnTo>
                <a:lnTo>
                  <a:pt x="234" y="183"/>
                </a:lnTo>
                <a:lnTo>
                  <a:pt x="231" y="183"/>
                </a:lnTo>
                <a:lnTo>
                  <a:pt x="229" y="183"/>
                </a:lnTo>
                <a:lnTo>
                  <a:pt x="226" y="182"/>
                </a:lnTo>
                <a:lnTo>
                  <a:pt x="224" y="182"/>
                </a:lnTo>
                <a:lnTo>
                  <a:pt x="222" y="182"/>
                </a:lnTo>
                <a:lnTo>
                  <a:pt x="219" y="181"/>
                </a:lnTo>
                <a:lnTo>
                  <a:pt x="215" y="181"/>
                </a:lnTo>
                <a:lnTo>
                  <a:pt x="213" y="181"/>
                </a:lnTo>
                <a:lnTo>
                  <a:pt x="210" y="180"/>
                </a:lnTo>
                <a:lnTo>
                  <a:pt x="208" y="180"/>
                </a:lnTo>
                <a:lnTo>
                  <a:pt x="206" y="180"/>
                </a:lnTo>
                <a:lnTo>
                  <a:pt x="203" y="178"/>
                </a:lnTo>
                <a:lnTo>
                  <a:pt x="201" y="178"/>
                </a:lnTo>
                <a:lnTo>
                  <a:pt x="198" y="177"/>
                </a:lnTo>
                <a:lnTo>
                  <a:pt x="196" y="177"/>
                </a:lnTo>
                <a:lnTo>
                  <a:pt x="193" y="177"/>
                </a:lnTo>
                <a:lnTo>
                  <a:pt x="191" y="176"/>
                </a:lnTo>
                <a:lnTo>
                  <a:pt x="188" y="176"/>
                </a:lnTo>
                <a:lnTo>
                  <a:pt x="186" y="176"/>
                </a:lnTo>
                <a:lnTo>
                  <a:pt x="183" y="175"/>
                </a:lnTo>
                <a:lnTo>
                  <a:pt x="181" y="175"/>
                </a:lnTo>
                <a:lnTo>
                  <a:pt x="178" y="175"/>
                </a:lnTo>
                <a:lnTo>
                  <a:pt x="177" y="174"/>
                </a:lnTo>
                <a:lnTo>
                  <a:pt x="175" y="174"/>
                </a:lnTo>
                <a:lnTo>
                  <a:pt x="172" y="174"/>
                </a:lnTo>
                <a:lnTo>
                  <a:pt x="170" y="172"/>
                </a:lnTo>
                <a:lnTo>
                  <a:pt x="167" y="172"/>
                </a:lnTo>
                <a:lnTo>
                  <a:pt x="165" y="172"/>
                </a:lnTo>
                <a:lnTo>
                  <a:pt x="164" y="171"/>
                </a:lnTo>
                <a:lnTo>
                  <a:pt x="161" y="171"/>
                </a:lnTo>
                <a:lnTo>
                  <a:pt x="159" y="171"/>
                </a:lnTo>
                <a:lnTo>
                  <a:pt x="156" y="170"/>
                </a:lnTo>
                <a:lnTo>
                  <a:pt x="155" y="170"/>
                </a:lnTo>
                <a:lnTo>
                  <a:pt x="153" y="170"/>
                </a:lnTo>
                <a:lnTo>
                  <a:pt x="150" y="169"/>
                </a:lnTo>
                <a:lnTo>
                  <a:pt x="148" y="169"/>
                </a:lnTo>
                <a:lnTo>
                  <a:pt x="146" y="169"/>
                </a:lnTo>
                <a:lnTo>
                  <a:pt x="144" y="167"/>
                </a:lnTo>
                <a:lnTo>
                  <a:pt x="142" y="167"/>
                </a:lnTo>
                <a:lnTo>
                  <a:pt x="140" y="166"/>
                </a:lnTo>
                <a:lnTo>
                  <a:pt x="138" y="166"/>
                </a:lnTo>
                <a:lnTo>
                  <a:pt x="135" y="166"/>
                </a:lnTo>
                <a:lnTo>
                  <a:pt x="134" y="165"/>
                </a:lnTo>
                <a:lnTo>
                  <a:pt x="132" y="165"/>
                </a:lnTo>
                <a:lnTo>
                  <a:pt x="130" y="165"/>
                </a:lnTo>
                <a:lnTo>
                  <a:pt x="128" y="164"/>
                </a:lnTo>
                <a:lnTo>
                  <a:pt x="127" y="164"/>
                </a:lnTo>
                <a:lnTo>
                  <a:pt x="124" y="164"/>
                </a:lnTo>
                <a:lnTo>
                  <a:pt x="122" y="163"/>
                </a:lnTo>
                <a:lnTo>
                  <a:pt x="121" y="163"/>
                </a:lnTo>
                <a:lnTo>
                  <a:pt x="118" y="163"/>
                </a:lnTo>
                <a:lnTo>
                  <a:pt x="117" y="161"/>
                </a:lnTo>
                <a:lnTo>
                  <a:pt x="114" y="161"/>
                </a:lnTo>
                <a:lnTo>
                  <a:pt x="113" y="161"/>
                </a:lnTo>
                <a:lnTo>
                  <a:pt x="112" y="160"/>
                </a:lnTo>
                <a:lnTo>
                  <a:pt x="110" y="160"/>
                </a:lnTo>
                <a:lnTo>
                  <a:pt x="108" y="160"/>
                </a:lnTo>
                <a:lnTo>
                  <a:pt x="106" y="159"/>
                </a:lnTo>
                <a:lnTo>
                  <a:pt x="105" y="159"/>
                </a:lnTo>
                <a:lnTo>
                  <a:pt x="102" y="159"/>
                </a:lnTo>
                <a:lnTo>
                  <a:pt x="101" y="158"/>
                </a:lnTo>
                <a:lnTo>
                  <a:pt x="100" y="158"/>
                </a:lnTo>
                <a:lnTo>
                  <a:pt x="97" y="157"/>
                </a:lnTo>
                <a:lnTo>
                  <a:pt x="96" y="157"/>
                </a:lnTo>
                <a:lnTo>
                  <a:pt x="95" y="157"/>
                </a:lnTo>
                <a:lnTo>
                  <a:pt x="92" y="155"/>
                </a:lnTo>
                <a:lnTo>
                  <a:pt x="91" y="155"/>
                </a:lnTo>
                <a:lnTo>
                  <a:pt x="90" y="155"/>
                </a:lnTo>
                <a:lnTo>
                  <a:pt x="89" y="154"/>
                </a:lnTo>
                <a:lnTo>
                  <a:pt x="86" y="154"/>
                </a:lnTo>
                <a:lnTo>
                  <a:pt x="85" y="154"/>
                </a:lnTo>
                <a:lnTo>
                  <a:pt x="84" y="153"/>
                </a:lnTo>
                <a:lnTo>
                  <a:pt x="82" y="153"/>
                </a:lnTo>
                <a:lnTo>
                  <a:pt x="80" y="153"/>
                </a:lnTo>
                <a:lnTo>
                  <a:pt x="79" y="152"/>
                </a:lnTo>
                <a:lnTo>
                  <a:pt x="78" y="152"/>
                </a:lnTo>
                <a:lnTo>
                  <a:pt x="76" y="152"/>
                </a:lnTo>
                <a:lnTo>
                  <a:pt x="75" y="151"/>
                </a:lnTo>
                <a:lnTo>
                  <a:pt x="74" y="151"/>
                </a:lnTo>
                <a:lnTo>
                  <a:pt x="71" y="151"/>
                </a:lnTo>
                <a:lnTo>
                  <a:pt x="70" y="149"/>
                </a:lnTo>
                <a:lnTo>
                  <a:pt x="69" y="149"/>
                </a:lnTo>
                <a:lnTo>
                  <a:pt x="68" y="149"/>
                </a:lnTo>
                <a:lnTo>
                  <a:pt x="66" y="148"/>
                </a:lnTo>
                <a:lnTo>
                  <a:pt x="65" y="148"/>
                </a:lnTo>
                <a:lnTo>
                  <a:pt x="64" y="148"/>
                </a:lnTo>
                <a:lnTo>
                  <a:pt x="63" y="147"/>
                </a:lnTo>
                <a:lnTo>
                  <a:pt x="62" y="147"/>
                </a:lnTo>
                <a:lnTo>
                  <a:pt x="60" y="146"/>
                </a:lnTo>
                <a:lnTo>
                  <a:pt x="59" y="146"/>
                </a:lnTo>
                <a:lnTo>
                  <a:pt x="58" y="146"/>
                </a:lnTo>
                <a:lnTo>
                  <a:pt x="57" y="145"/>
                </a:lnTo>
                <a:lnTo>
                  <a:pt x="55" y="145"/>
                </a:lnTo>
                <a:lnTo>
                  <a:pt x="54" y="145"/>
                </a:lnTo>
                <a:lnTo>
                  <a:pt x="53" y="143"/>
                </a:lnTo>
                <a:lnTo>
                  <a:pt x="52" y="143"/>
                </a:lnTo>
                <a:lnTo>
                  <a:pt x="50" y="143"/>
                </a:lnTo>
                <a:lnTo>
                  <a:pt x="49" y="142"/>
                </a:lnTo>
                <a:lnTo>
                  <a:pt x="48" y="142"/>
                </a:lnTo>
                <a:lnTo>
                  <a:pt x="47" y="142"/>
                </a:lnTo>
                <a:lnTo>
                  <a:pt x="45" y="141"/>
                </a:lnTo>
                <a:lnTo>
                  <a:pt x="44" y="141"/>
                </a:lnTo>
                <a:lnTo>
                  <a:pt x="44" y="141"/>
                </a:lnTo>
                <a:lnTo>
                  <a:pt x="43" y="140"/>
                </a:lnTo>
                <a:lnTo>
                  <a:pt x="42" y="140"/>
                </a:lnTo>
                <a:lnTo>
                  <a:pt x="41" y="140"/>
                </a:lnTo>
                <a:lnTo>
                  <a:pt x="39" y="139"/>
                </a:lnTo>
                <a:lnTo>
                  <a:pt x="38" y="139"/>
                </a:lnTo>
                <a:lnTo>
                  <a:pt x="38" y="139"/>
                </a:lnTo>
                <a:lnTo>
                  <a:pt x="37" y="137"/>
                </a:lnTo>
                <a:lnTo>
                  <a:pt x="36" y="137"/>
                </a:lnTo>
                <a:lnTo>
                  <a:pt x="34" y="136"/>
                </a:lnTo>
                <a:lnTo>
                  <a:pt x="33" y="136"/>
                </a:lnTo>
                <a:lnTo>
                  <a:pt x="33" y="136"/>
                </a:lnTo>
                <a:lnTo>
                  <a:pt x="32" y="135"/>
                </a:lnTo>
                <a:lnTo>
                  <a:pt x="31" y="135"/>
                </a:lnTo>
                <a:lnTo>
                  <a:pt x="31" y="135"/>
                </a:lnTo>
                <a:lnTo>
                  <a:pt x="29" y="134"/>
                </a:lnTo>
                <a:lnTo>
                  <a:pt x="28" y="134"/>
                </a:lnTo>
                <a:lnTo>
                  <a:pt x="27" y="134"/>
                </a:lnTo>
                <a:lnTo>
                  <a:pt x="27" y="133"/>
                </a:lnTo>
                <a:lnTo>
                  <a:pt x="26" y="133"/>
                </a:lnTo>
                <a:lnTo>
                  <a:pt x="25" y="133"/>
                </a:lnTo>
                <a:lnTo>
                  <a:pt x="25" y="131"/>
                </a:lnTo>
                <a:lnTo>
                  <a:pt x="23" y="131"/>
                </a:lnTo>
                <a:lnTo>
                  <a:pt x="23" y="131"/>
                </a:lnTo>
                <a:lnTo>
                  <a:pt x="22" y="130"/>
                </a:lnTo>
                <a:lnTo>
                  <a:pt x="21" y="130"/>
                </a:lnTo>
                <a:lnTo>
                  <a:pt x="21" y="130"/>
                </a:lnTo>
                <a:lnTo>
                  <a:pt x="20" y="129"/>
                </a:lnTo>
                <a:lnTo>
                  <a:pt x="20" y="129"/>
                </a:lnTo>
                <a:lnTo>
                  <a:pt x="18" y="129"/>
                </a:lnTo>
                <a:lnTo>
                  <a:pt x="18" y="128"/>
                </a:lnTo>
                <a:lnTo>
                  <a:pt x="17" y="128"/>
                </a:lnTo>
                <a:lnTo>
                  <a:pt x="17" y="128"/>
                </a:lnTo>
                <a:lnTo>
                  <a:pt x="16" y="127"/>
                </a:lnTo>
                <a:lnTo>
                  <a:pt x="16" y="127"/>
                </a:lnTo>
                <a:lnTo>
                  <a:pt x="15" y="125"/>
                </a:lnTo>
                <a:lnTo>
                  <a:pt x="15" y="125"/>
                </a:lnTo>
                <a:lnTo>
                  <a:pt x="13" y="125"/>
                </a:lnTo>
                <a:lnTo>
                  <a:pt x="13" y="124"/>
                </a:lnTo>
                <a:lnTo>
                  <a:pt x="12" y="124"/>
                </a:lnTo>
                <a:lnTo>
                  <a:pt x="12" y="124"/>
                </a:lnTo>
                <a:lnTo>
                  <a:pt x="11" y="123"/>
                </a:lnTo>
                <a:lnTo>
                  <a:pt x="11" y="123"/>
                </a:lnTo>
                <a:lnTo>
                  <a:pt x="10" y="123"/>
                </a:lnTo>
                <a:lnTo>
                  <a:pt x="10" y="122"/>
                </a:lnTo>
                <a:lnTo>
                  <a:pt x="10" y="122"/>
                </a:lnTo>
                <a:lnTo>
                  <a:pt x="9" y="122"/>
                </a:lnTo>
                <a:lnTo>
                  <a:pt x="9" y="120"/>
                </a:lnTo>
                <a:lnTo>
                  <a:pt x="9" y="120"/>
                </a:lnTo>
                <a:lnTo>
                  <a:pt x="7" y="120"/>
                </a:lnTo>
                <a:lnTo>
                  <a:pt x="7" y="119"/>
                </a:lnTo>
                <a:lnTo>
                  <a:pt x="7" y="119"/>
                </a:lnTo>
                <a:lnTo>
                  <a:pt x="6" y="119"/>
                </a:lnTo>
                <a:lnTo>
                  <a:pt x="6" y="118"/>
                </a:lnTo>
                <a:lnTo>
                  <a:pt x="6" y="118"/>
                </a:lnTo>
                <a:lnTo>
                  <a:pt x="5" y="118"/>
                </a:lnTo>
                <a:lnTo>
                  <a:pt x="5" y="117"/>
                </a:lnTo>
                <a:lnTo>
                  <a:pt x="5" y="117"/>
                </a:lnTo>
                <a:lnTo>
                  <a:pt x="4" y="116"/>
                </a:lnTo>
                <a:lnTo>
                  <a:pt x="4" y="116"/>
                </a:lnTo>
                <a:lnTo>
                  <a:pt x="4" y="116"/>
                </a:lnTo>
                <a:lnTo>
                  <a:pt x="4" y="114"/>
                </a:lnTo>
                <a:lnTo>
                  <a:pt x="2" y="114"/>
                </a:lnTo>
                <a:lnTo>
                  <a:pt x="2" y="114"/>
                </a:lnTo>
                <a:lnTo>
                  <a:pt x="2" y="113"/>
                </a:lnTo>
                <a:lnTo>
                  <a:pt x="2" y="113"/>
                </a:lnTo>
                <a:lnTo>
                  <a:pt x="2" y="113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1"/>
                </a:lnTo>
                <a:lnTo>
                  <a:pt x="1" y="111"/>
                </a:lnTo>
                <a:lnTo>
                  <a:pt x="1" y="111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8"/>
                </a:lnTo>
                <a:lnTo>
                  <a:pt x="0" y="108"/>
                </a:lnTo>
                <a:lnTo>
                  <a:pt x="0" y="108"/>
                </a:lnTo>
                <a:lnTo>
                  <a:pt x="0" y="107"/>
                </a:lnTo>
                <a:lnTo>
                  <a:pt x="0" y="107"/>
                </a:lnTo>
                <a:lnTo>
                  <a:pt x="0" y="107"/>
                </a:lnTo>
                <a:lnTo>
                  <a:pt x="0" y="106"/>
                </a:lnTo>
                <a:lnTo>
                  <a:pt x="0" y="106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2"/>
                </a:lnTo>
                <a:lnTo>
                  <a:pt x="0" y="102"/>
                </a:lnTo>
                <a:lnTo>
                  <a:pt x="0" y="102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100"/>
                </a:lnTo>
                <a:lnTo>
                  <a:pt x="0" y="100"/>
                </a:lnTo>
                <a:lnTo>
                  <a:pt x="0" y="100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1" y="96"/>
                </a:lnTo>
                <a:lnTo>
                  <a:pt x="1" y="96"/>
                </a:lnTo>
                <a:lnTo>
                  <a:pt x="1" y="96"/>
                </a:lnTo>
                <a:lnTo>
                  <a:pt x="1" y="95"/>
                </a:lnTo>
                <a:lnTo>
                  <a:pt x="1" y="95"/>
                </a:lnTo>
                <a:lnTo>
                  <a:pt x="1" y="94"/>
                </a:lnTo>
                <a:lnTo>
                  <a:pt x="2" y="94"/>
                </a:lnTo>
                <a:lnTo>
                  <a:pt x="2" y="94"/>
                </a:lnTo>
                <a:lnTo>
                  <a:pt x="2" y="93"/>
                </a:lnTo>
                <a:lnTo>
                  <a:pt x="2" y="93"/>
                </a:lnTo>
                <a:lnTo>
                  <a:pt x="2" y="93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4" y="90"/>
                </a:lnTo>
                <a:lnTo>
                  <a:pt x="4" y="90"/>
                </a:lnTo>
                <a:lnTo>
                  <a:pt x="5" y="90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6" y="88"/>
                </a:lnTo>
                <a:lnTo>
                  <a:pt x="6" y="88"/>
                </a:lnTo>
                <a:lnTo>
                  <a:pt x="6" y="88"/>
                </a:lnTo>
                <a:lnTo>
                  <a:pt x="7" y="87"/>
                </a:lnTo>
                <a:lnTo>
                  <a:pt x="7" y="87"/>
                </a:lnTo>
                <a:lnTo>
                  <a:pt x="7" y="87"/>
                </a:lnTo>
                <a:lnTo>
                  <a:pt x="7" y="86"/>
                </a:lnTo>
                <a:lnTo>
                  <a:pt x="9" y="86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3"/>
                </a:lnTo>
                <a:lnTo>
                  <a:pt x="11" y="83"/>
                </a:lnTo>
                <a:lnTo>
                  <a:pt x="11" y="83"/>
                </a:lnTo>
                <a:lnTo>
                  <a:pt x="11" y="82"/>
                </a:lnTo>
                <a:lnTo>
                  <a:pt x="12" y="82"/>
                </a:lnTo>
                <a:lnTo>
                  <a:pt x="12" y="82"/>
                </a:lnTo>
                <a:lnTo>
                  <a:pt x="12" y="81"/>
                </a:lnTo>
                <a:lnTo>
                  <a:pt x="13" y="81"/>
                </a:lnTo>
                <a:lnTo>
                  <a:pt x="13" y="81"/>
                </a:lnTo>
                <a:lnTo>
                  <a:pt x="15" y="79"/>
                </a:lnTo>
                <a:lnTo>
                  <a:pt x="15" y="79"/>
                </a:lnTo>
                <a:lnTo>
                  <a:pt x="15" y="79"/>
                </a:lnTo>
                <a:lnTo>
                  <a:pt x="16" y="78"/>
                </a:lnTo>
                <a:lnTo>
                  <a:pt x="16" y="78"/>
                </a:lnTo>
                <a:lnTo>
                  <a:pt x="17" y="78"/>
                </a:lnTo>
                <a:lnTo>
                  <a:pt x="17" y="77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20" y="76"/>
                </a:lnTo>
                <a:lnTo>
                  <a:pt x="20" y="76"/>
                </a:lnTo>
                <a:lnTo>
                  <a:pt x="21" y="75"/>
                </a:lnTo>
                <a:lnTo>
                  <a:pt x="21" y="75"/>
                </a:lnTo>
                <a:lnTo>
                  <a:pt x="22" y="73"/>
                </a:lnTo>
                <a:lnTo>
                  <a:pt x="22" y="73"/>
                </a:lnTo>
                <a:lnTo>
                  <a:pt x="23" y="73"/>
                </a:lnTo>
                <a:lnTo>
                  <a:pt x="23" y="72"/>
                </a:lnTo>
                <a:lnTo>
                  <a:pt x="25" y="72"/>
                </a:lnTo>
                <a:lnTo>
                  <a:pt x="25" y="72"/>
                </a:lnTo>
                <a:lnTo>
                  <a:pt x="26" y="71"/>
                </a:lnTo>
                <a:lnTo>
                  <a:pt x="26" y="71"/>
                </a:lnTo>
                <a:lnTo>
                  <a:pt x="27" y="71"/>
                </a:lnTo>
                <a:lnTo>
                  <a:pt x="28" y="70"/>
                </a:lnTo>
                <a:lnTo>
                  <a:pt x="28" y="70"/>
                </a:lnTo>
                <a:lnTo>
                  <a:pt x="29" y="70"/>
                </a:lnTo>
                <a:lnTo>
                  <a:pt x="29" y="69"/>
                </a:lnTo>
                <a:lnTo>
                  <a:pt x="31" y="69"/>
                </a:lnTo>
                <a:lnTo>
                  <a:pt x="31" y="69"/>
                </a:lnTo>
                <a:lnTo>
                  <a:pt x="32" y="67"/>
                </a:lnTo>
                <a:lnTo>
                  <a:pt x="32" y="67"/>
                </a:lnTo>
                <a:lnTo>
                  <a:pt x="33" y="67"/>
                </a:lnTo>
                <a:lnTo>
                  <a:pt x="34" y="66"/>
                </a:lnTo>
                <a:lnTo>
                  <a:pt x="34" y="66"/>
                </a:lnTo>
                <a:lnTo>
                  <a:pt x="36" y="66"/>
                </a:lnTo>
                <a:lnTo>
                  <a:pt x="36" y="65"/>
                </a:lnTo>
                <a:lnTo>
                  <a:pt x="37" y="65"/>
                </a:lnTo>
                <a:lnTo>
                  <a:pt x="38" y="64"/>
                </a:lnTo>
                <a:lnTo>
                  <a:pt x="38" y="64"/>
                </a:lnTo>
                <a:lnTo>
                  <a:pt x="39" y="64"/>
                </a:lnTo>
                <a:lnTo>
                  <a:pt x="41" y="63"/>
                </a:lnTo>
                <a:lnTo>
                  <a:pt x="41" y="63"/>
                </a:lnTo>
                <a:lnTo>
                  <a:pt x="42" y="63"/>
                </a:lnTo>
                <a:lnTo>
                  <a:pt x="42" y="61"/>
                </a:lnTo>
                <a:lnTo>
                  <a:pt x="43" y="61"/>
                </a:lnTo>
                <a:lnTo>
                  <a:pt x="44" y="61"/>
                </a:lnTo>
                <a:lnTo>
                  <a:pt x="44" y="60"/>
                </a:lnTo>
                <a:lnTo>
                  <a:pt x="45" y="60"/>
                </a:lnTo>
                <a:lnTo>
                  <a:pt x="47" y="60"/>
                </a:lnTo>
                <a:lnTo>
                  <a:pt x="47" y="59"/>
                </a:lnTo>
                <a:lnTo>
                  <a:pt x="48" y="59"/>
                </a:lnTo>
                <a:lnTo>
                  <a:pt x="49" y="59"/>
                </a:lnTo>
                <a:lnTo>
                  <a:pt x="49" y="58"/>
                </a:lnTo>
                <a:lnTo>
                  <a:pt x="50" y="58"/>
                </a:lnTo>
                <a:lnTo>
                  <a:pt x="52" y="58"/>
                </a:lnTo>
                <a:lnTo>
                  <a:pt x="53" y="57"/>
                </a:lnTo>
                <a:lnTo>
                  <a:pt x="53" y="57"/>
                </a:lnTo>
                <a:lnTo>
                  <a:pt x="54" y="57"/>
                </a:lnTo>
                <a:lnTo>
                  <a:pt x="55" y="55"/>
                </a:lnTo>
                <a:lnTo>
                  <a:pt x="55" y="55"/>
                </a:lnTo>
                <a:lnTo>
                  <a:pt x="57" y="55"/>
                </a:lnTo>
                <a:lnTo>
                  <a:pt x="58" y="54"/>
                </a:lnTo>
                <a:lnTo>
                  <a:pt x="59" y="54"/>
                </a:lnTo>
                <a:lnTo>
                  <a:pt x="59" y="53"/>
                </a:lnTo>
                <a:lnTo>
                  <a:pt x="60" y="53"/>
                </a:lnTo>
                <a:lnTo>
                  <a:pt x="62" y="53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5" y="51"/>
                </a:lnTo>
                <a:lnTo>
                  <a:pt x="66" y="51"/>
                </a:lnTo>
                <a:lnTo>
                  <a:pt x="66" y="51"/>
                </a:lnTo>
                <a:lnTo>
                  <a:pt x="68" y="49"/>
                </a:lnTo>
                <a:lnTo>
                  <a:pt x="69" y="49"/>
                </a:lnTo>
                <a:lnTo>
                  <a:pt x="70" y="49"/>
                </a:lnTo>
                <a:lnTo>
                  <a:pt x="71" y="48"/>
                </a:lnTo>
                <a:lnTo>
                  <a:pt x="71" y="48"/>
                </a:lnTo>
                <a:lnTo>
                  <a:pt x="73" y="48"/>
                </a:lnTo>
                <a:lnTo>
                  <a:pt x="74" y="47"/>
                </a:lnTo>
                <a:lnTo>
                  <a:pt x="75" y="47"/>
                </a:lnTo>
                <a:lnTo>
                  <a:pt x="76" y="47"/>
                </a:lnTo>
                <a:lnTo>
                  <a:pt x="76" y="46"/>
                </a:lnTo>
                <a:lnTo>
                  <a:pt x="78" y="46"/>
                </a:lnTo>
                <a:lnTo>
                  <a:pt x="79" y="46"/>
                </a:lnTo>
                <a:lnTo>
                  <a:pt x="80" y="45"/>
                </a:lnTo>
                <a:lnTo>
                  <a:pt x="81" y="45"/>
                </a:lnTo>
                <a:lnTo>
                  <a:pt x="82" y="43"/>
                </a:lnTo>
                <a:lnTo>
                  <a:pt x="82" y="43"/>
                </a:lnTo>
                <a:lnTo>
                  <a:pt x="84" y="43"/>
                </a:lnTo>
                <a:lnTo>
                  <a:pt x="85" y="42"/>
                </a:lnTo>
                <a:lnTo>
                  <a:pt x="86" y="42"/>
                </a:lnTo>
                <a:lnTo>
                  <a:pt x="87" y="42"/>
                </a:lnTo>
                <a:lnTo>
                  <a:pt x="89" y="41"/>
                </a:lnTo>
                <a:lnTo>
                  <a:pt x="89" y="41"/>
                </a:lnTo>
                <a:lnTo>
                  <a:pt x="90" y="41"/>
                </a:lnTo>
                <a:lnTo>
                  <a:pt x="91" y="40"/>
                </a:lnTo>
                <a:lnTo>
                  <a:pt x="92" y="40"/>
                </a:lnTo>
                <a:lnTo>
                  <a:pt x="94" y="40"/>
                </a:lnTo>
                <a:lnTo>
                  <a:pt x="95" y="39"/>
                </a:lnTo>
                <a:lnTo>
                  <a:pt x="96" y="39"/>
                </a:lnTo>
                <a:lnTo>
                  <a:pt x="97" y="39"/>
                </a:lnTo>
                <a:lnTo>
                  <a:pt x="98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6"/>
                </a:lnTo>
                <a:lnTo>
                  <a:pt x="102" y="36"/>
                </a:lnTo>
                <a:lnTo>
                  <a:pt x="103" y="36"/>
                </a:lnTo>
                <a:lnTo>
                  <a:pt x="105" y="35"/>
                </a:lnTo>
                <a:lnTo>
                  <a:pt x="106" y="35"/>
                </a:lnTo>
                <a:lnTo>
                  <a:pt x="107" y="35"/>
                </a:lnTo>
                <a:lnTo>
                  <a:pt x="108" y="34"/>
                </a:lnTo>
                <a:lnTo>
                  <a:pt x="110" y="34"/>
                </a:lnTo>
                <a:lnTo>
                  <a:pt x="111" y="32"/>
                </a:lnTo>
                <a:lnTo>
                  <a:pt x="111" y="32"/>
                </a:lnTo>
                <a:lnTo>
                  <a:pt x="112" y="32"/>
                </a:lnTo>
                <a:lnTo>
                  <a:pt x="113" y="31"/>
                </a:lnTo>
                <a:lnTo>
                  <a:pt x="114" y="31"/>
                </a:lnTo>
                <a:lnTo>
                  <a:pt x="116" y="31"/>
                </a:lnTo>
                <a:lnTo>
                  <a:pt x="117" y="30"/>
                </a:lnTo>
                <a:lnTo>
                  <a:pt x="118" y="30"/>
                </a:lnTo>
                <a:lnTo>
                  <a:pt x="119" y="30"/>
                </a:lnTo>
                <a:lnTo>
                  <a:pt x="121" y="29"/>
                </a:lnTo>
                <a:lnTo>
                  <a:pt x="122" y="29"/>
                </a:lnTo>
                <a:lnTo>
                  <a:pt x="123" y="29"/>
                </a:lnTo>
                <a:lnTo>
                  <a:pt x="124" y="28"/>
                </a:lnTo>
                <a:lnTo>
                  <a:pt x="126" y="28"/>
                </a:lnTo>
                <a:lnTo>
                  <a:pt x="127" y="28"/>
                </a:lnTo>
                <a:lnTo>
                  <a:pt x="128" y="26"/>
                </a:lnTo>
                <a:lnTo>
                  <a:pt x="129" y="26"/>
                </a:lnTo>
                <a:lnTo>
                  <a:pt x="130" y="26"/>
                </a:lnTo>
                <a:lnTo>
                  <a:pt x="132" y="25"/>
                </a:lnTo>
                <a:lnTo>
                  <a:pt x="133" y="25"/>
                </a:lnTo>
                <a:lnTo>
                  <a:pt x="134" y="25"/>
                </a:lnTo>
                <a:lnTo>
                  <a:pt x="135" y="24"/>
                </a:lnTo>
                <a:lnTo>
                  <a:pt x="137" y="24"/>
                </a:lnTo>
                <a:lnTo>
                  <a:pt x="138" y="23"/>
                </a:lnTo>
                <a:lnTo>
                  <a:pt x="139" y="23"/>
                </a:lnTo>
                <a:lnTo>
                  <a:pt x="140" y="23"/>
                </a:lnTo>
                <a:lnTo>
                  <a:pt x="142" y="22"/>
                </a:lnTo>
                <a:lnTo>
                  <a:pt x="143" y="22"/>
                </a:lnTo>
                <a:lnTo>
                  <a:pt x="144" y="22"/>
                </a:lnTo>
                <a:lnTo>
                  <a:pt x="145" y="20"/>
                </a:lnTo>
                <a:lnTo>
                  <a:pt x="146" y="20"/>
                </a:lnTo>
                <a:lnTo>
                  <a:pt x="148" y="20"/>
                </a:lnTo>
                <a:lnTo>
                  <a:pt x="149" y="19"/>
                </a:lnTo>
                <a:lnTo>
                  <a:pt x="150" y="19"/>
                </a:lnTo>
                <a:lnTo>
                  <a:pt x="151" y="19"/>
                </a:lnTo>
                <a:lnTo>
                  <a:pt x="153" y="18"/>
                </a:lnTo>
                <a:lnTo>
                  <a:pt x="154" y="18"/>
                </a:lnTo>
                <a:lnTo>
                  <a:pt x="155" y="18"/>
                </a:lnTo>
                <a:lnTo>
                  <a:pt x="156" y="17"/>
                </a:lnTo>
                <a:lnTo>
                  <a:pt x="158" y="17"/>
                </a:lnTo>
                <a:lnTo>
                  <a:pt x="159" y="17"/>
                </a:lnTo>
                <a:lnTo>
                  <a:pt x="160" y="16"/>
                </a:lnTo>
                <a:lnTo>
                  <a:pt x="161" y="16"/>
                </a:lnTo>
                <a:lnTo>
                  <a:pt x="162" y="16"/>
                </a:lnTo>
                <a:lnTo>
                  <a:pt x="164" y="14"/>
                </a:lnTo>
                <a:lnTo>
                  <a:pt x="165" y="14"/>
                </a:lnTo>
                <a:lnTo>
                  <a:pt x="166" y="14"/>
                </a:lnTo>
                <a:lnTo>
                  <a:pt x="167" y="13"/>
                </a:lnTo>
                <a:lnTo>
                  <a:pt x="169" y="13"/>
                </a:lnTo>
                <a:lnTo>
                  <a:pt x="171" y="12"/>
                </a:lnTo>
                <a:lnTo>
                  <a:pt x="172" y="12"/>
                </a:lnTo>
                <a:lnTo>
                  <a:pt x="174" y="12"/>
                </a:lnTo>
                <a:lnTo>
                  <a:pt x="175" y="11"/>
                </a:lnTo>
                <a:lnTo>
                  <a:pt x="176" y="11"/>
                </a:lnTo>
                <a:lnTo>
                  <a:pt x="177" y="11"/>
                </a:lnTo>
                <a:lnTo>
                  <a:pt x="178" y="10"/>
                </a:lnTo>
                <a:lnTo>
                  <a:pt x="180" y="10"/>
                </a:lnTo>
                <a:lnTo>
                  <a:pt x="181" y="10"/>
                </a:lnTo>
                <a:lnTo>
                  <a:pt x="182" y="8"/>
                </a:lnTo>
                <a:lnTo>
                  <a:pt x="183" y="8"/>
                </a:lnTo>
                <a:lnTo>
                  <a:pt x="185" y="8"/>
                </a:lnTo>
                <a:lnTo>
                  <a:pt x="186" y="7"/>
                </a:lnTo>
                <a:lnTo>
                  <a:pt x="188" y="7"/>
                </a:lnTo>
                <a:lnTo>
                  <a:pt x="190" y="7"/>
                </a:lnTo>
                <a:lnTo>
                  <a:pt x="191" y="6"/>
                </a:lnTo>
                <a:lnTo>
                  <a:pt x="192" y="6"/>
                </a:lnTo>
                <a:lnTo>
                  <a:pt x="193" y="6"/>
                </a:lnTo>
                <a:lnTo>
                  <a:pt x="194" y="5"/>
                </a:lnTo>
                <a:lnTo>
                  <a:pt x="196" y="5"/>
                </a:lnTo>
                <a:lnTo>
                  <a:pt x="197" y="5"/>
                </a:lnTo>
                <a:lnTo>
                  <a:pt x="198" y="4"/>
                </a:lnTo>
                <a:lnTo>
                  <a:pt x="201" y="4"/>
                </a:lnTo>
                <a:lnTo>
                  <a:pt x="202" y="2"/>
                </a:lnTo>
                <a:lnTo>
                  <a:pt x="203" y="2"/>
                </a:lnTo>
                <a:lnTo>
                  <a:pt x="204" y="2"/>
                </a:lnTo>
                <a:lnTo>
                  <a:pt x="206" y="1"/>
                </a:lnTo>
                <a:lnTo>
                  <a:pt x="207" y="1"/>
                </a:lnTo>
                <a:lnTo>
                  <a:pt x="208" y="1"/>
                </a:lnTo>
                <a:lnTo>
                  <a:pt x="209" y="0"/>
                </a:lnTo>
                <a:lnTo>
                  <a:pt x="210" y="0"/>
                </a:lnTo>
                <a:lnTo>
                  <a:pt x="213" y="0"/>
                </a:lnTo>
              </a:path>
            </a:pathLst>
          </a:custGeom>
          <a:noFill/>
          <a:ln w="1270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7" name="Freeform 159"/>
          <p:cNvSpPr>
            <a:spLocks/>
          </p:cNvSpPr>
          <p:nvPr/>
        </p:nvSpPr>
        <p:spPr bwMode="auto">
          <a:xfrm>
            <a:off x="8168409" y="3097213"/>
            <a:ext cx="473075" cy="80962"/>
          </a:xfrm>
          <a:custGeom>
            <a:avLst/>
            <a:gdLst>
              <a:gd name="T0" fmla="*/ 559 w 595"/>
              <a:gd name="T1" fmla="*/ 1 h 102"/>
              <a:gd name="T2" fmla="*/ 518 w 595"/>
              <a:gd name="T3" fmla="*/ 3 h 102"/>
              <a:gd name="T4" fmla="*/ 480 w 595"/>
              <a:gd name="T5" fmla="*/ 5 h 102"/>
              <a:gd name="T6" fmla="*/ 442 w 595"/>
              <a:gd name="T7" fmla="*/ 7 h 102"/>
              <a:gd name="T8" fmla="*/ 407 w 595"/>
              <a:gd name="T9" fmla="*/ 8 h 102"/>
              <a:gd name="T10" fmla="*/ 373 w 595"/>
              <a:gd name="T11" fmla="*/ 9 h 102"/>
              <a:gd name="T12" fmla="*/ 342 w 595"/>
              <a:gd name="T13" fmla="*/ 12 h 102"/>
              <a:gd name="T14" fmla="*/ 312 w 595"/>
              <a:gd name="T15" fmla="*/ 13 h 102"/>
              <a:gd name="T16" fmla="*/ 282 w 595"/>
              <a:gd name="T17" fmla="*/ 14 h 102"/>
              <a:gd name="T18" fmla="*/ 256 w 595"/>
              <a:gd name="T19" fmla="*/ 17 h 102"/>
              <a:gd name="T20" fmla="*/ 230 w 595"/>
              <a:gd name="T21" fmla="*/ 18 h 102"/>
              <a:gd name="T22" fmla="*/ 205 w 595"/>
              <a:gd name="T23" fmla="*/ 19 h 102"/>
              <a:gd name="T24" fmla="*/ 183 w 595"/>
              <a:gd name="T25" fmla="*/ 22 h 102"/>
              <a:gd name="T26" fmla="*/ 162 w 595"/>
              <a:gd name="T27" fmla="*/ 23 h 102"/>
              <a:gd name="T28" fmla="*/ 144 w 595"/>
              <a:gd name="T29" fmla="*/ 24 h 102"/>
              <a:gd name="T30" fmla="*/ 125 w 595"/>
              <a:gd name="T31" fmla="*/ 26 h 102"/>
              <a:gd name="T32" fmla="*/ 107 w 595"/>
              <a:gd name="T33" fmla="*/ 28 h 102"/>
              <a:gd name="T34" fmla="*/ 92 w 595"/>
              <a:gd name="T35" fmla="*/ 29 h 102"/>
              <a:gd name="T36" fmla="*/ 77 w 595"/>
              <a:gd name="T37" fmla="*/ 31 h 102"/>
              <a:gd name="T38" fmla="*/ 65 w 595"/>
              <a:gd name="T39" fmla="*/ 32 h 102"/>
              <a:gd name="T40" fmla="*/ 54 w 595"/>
              <a:gd name="T41" fmla="*/ 35 h 102"/>
              <a:gd name="T42" fmla="*/ 43 w 595"/>
              <a:gd name="T43" fmla="*/ 36 h 102"/>
              <a:gd name="T44" fmla="*/ 34 w 595"/>
              <a:gd name="T45" fmla="*/ 37 h 102"/>
              <a:gd name="T46" fmla="*/ 27 w 595"/>
              <a:gd name="T47" fmla="*/ 40 h 102"/>
              <a:gd name="T48" fmla="*/ 19 w 595"/>
              <a:gd name="T49" fmla="*/ 41 h 102"/>
              <a:gd name="T50" fmla="*/ 13 w 595"/>
              <a:gd name="T51" fmla="*/ 42 h 102"/>
              <a:gd name="T52" fmla="*/ 8 w 595"/>
              <a:gd name="T53" fmla="*/ 44 h 102"/>
              <a:gd name="T54" fmla="*/ 5 w 595"/>
              <a:gd name="T55" fmla="*/ 46 h 102"/>
              <a:gd name="T56" fmla="*/ 2 w 595"/>
              <a:gd name="T57" fmla="*/ 47 h 102"/>
              <a:gd name="T58" fmla="*/ 1 w 595"/>
              <a:gd name="T59" fmla="*/ 49 h 102"/>
              <a:gd name="T60" fmla="*/ 0 w 595"/>
              <a:gd name="T61" fmla="*/ 50 h 102"/>
              <a:gd name="T62" fmla="*/ 0 w 595"/>
              <a:gd name="T63" fmla="*/ 52 h 102"/>
              <a:gd name="T64" fmla="*/ 1 w 595"/>
              <a:gd name="T65" fmla="*/ 54 h 102"/>
              <a:gd name="T66" fmla="*/ 2 w 595"/>
              <a:gd name="T67" fmla="*/ 55 h 102"/>
              <a:gd name="T68" fmla="*/ 6 w 595"/>
              <a:gd name="T69" fmla="*/ 56 h 102"/>
              <a:gd name="T70" fmla="*/ 8 w 595"/>
              <a:gd name="T71" fmla="*/ 59 h 102"/>
              <a:gd name="T72" fmla="*/ 13 w 595"/>
              <a:gd name="T73" fmla="*/ 60 h 102"/>
              <a:gd name="T74" fmla="*/ 18 w 595"/>
              <a:gd name="T75" fmla="*/ 63 h 102"/>
              <a:gd name="T76" fmla="*/ 23 w 595"/>
              <a:gd name="T77" fmla="*/ 64 h 102"/>
              <a:gd name="T78" fmla="*/ 29 w 595"/>
              <a:gd name="T79" fmla="*/ 65 h 102"/>
              <a:gd name="T80" fmla="*/ 37 w 595"/>
              <a:gd name="T81" fmla="*/ 67 h 102"/>
              <a:gd name="T82" fmla="*/ 44 w 595"/>
              <a:gd name="T83" fmla="*/ 69 h 102"/>
              <a:gd name="T84" fmla="*/ 51 w 595"/>
              <a:gd name="T85" fmla="*/ 70 h 102"/>
              <a:gd name="T86" fmla="*/ 61 w 595"/>
              <a:gd name="T87" fmla="*/ 72 h 102"/>
              <a:gd name="T88" fmla="*/ 70 w 595"/>
              <a:gd name="T89" fmla="*/ 73 h 102"/>
              <a:gd name="T90" fmla="*/ 81 w 595"/>
              <a:gd name="T91" fmla="*/ 75 h 102"/>
              <a:gd name="T92" fmla="*/ 91 w 595"/>
              <a:gd name="T93" fmla="*/ 77 h 102"/>
              <a:gd name="T94" fmla="*/ 102 w 595"/>
              <a:gd name="T95" fmla="*/ 78 h 102"/>
              <a:gd name="T96" fmla="*/ 112 w 595"/>
              <a:gd name="T97" fmla="*/ 79 h 102"/>
              <a:gd name="T98" fmla="*/ 124 w 595"/>
              <a:gd name="T99" fmla="*/ 82 h 102"/>
              <a:gd name="T100" fmla="*/ 135 w 595"/>
              <a:gd name="T101" fmla="*/ 83 h 102"/>
              <a:gd name="T102" fmla="*/ 147 w 595"/>
              <a:gd name="T103" fmla="*/ 85 h 102"/>
              <a:gd name="T104" fmla="*/ 161 w 595"/>
              <a:gd name="T105" fmla="*/ 87 h 102"/>
              <a:gd name="T106" fmla="*/ 174 w 595"/>
              <a:gd name="T107" fmla="*/ 88 h 102"/>
              <a:gd name="T108" fmla="*/ 188 w 595"/>
              <a:gd name="T109" fmla="*/ 90 h 102"/>
              <a:gd name="T110" fmla="*/ 202 w 595"/>
              <a:gd name="T111" fmla="*/ 91 h 102"/>
              <a:gd name="T112" fmla="*/ 215 w 595"/>
              <a:gd name="T113" fmla="*/ 93 h 102"/>
              <a:gd name="T114" fmla="*/ 230 w 595"/>
              <a:gd name="T115" fmla="*/ 95 h 102"/>
              <a:gd name="T116" fmla="*/ 243 w 595"/>
              <a:gd name="T117" fmla="*/ 96 h 102"/>
              <a:gd name="T118" fmla="*/ 258 w 595"/>
              <a:gd name="T119" fmla="*/ 97 h 102"/>
              <a:gd name="T120" fmla="*/ 273 w 595"/>
              <a:gd name="T121" fmla="*/ 100 h 102"/>
              <a:gd name="T122" fmla="*/ 289 w 595"/>
              <a:gd name="T123" fmla="*/ 10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5" h="102">
                <a:moveTo>
                  <a:pt x="595" y="0"/>
                </a:moveTo>
                <a:lnTo>
                  <a:pt x="589" y="0"/>
                </a:lnTo>
                <a:lnTo>
                  <a:pt x="586" y="1"/>
                </a:lnTo>
                <a:lnTo>
                  <a:pt x="579" y="1"/>
                </a:lnTo>
                <a:lnTo>
                  <a:pt x="575" y="1"/>
                </a:lnTo>
                <a:lnTo>
                  <a:pt x="568" y="1"/>
                </a:lnTo>
                <a:lnTo>
                  <a:pt x="565" y="1"/>
                </a:lnTo>
                <a:lnTo>
                  <a:pt x="559" y="1"/>
                </a:lnTo>
                <a:lnTo>
                  <a:pt x="554" y="2"/>
                </a:lnTo>
                <a:lnTo>
                  <a:pt x="547" y="2"/>
                </a:lnTo>
                <a:lnTo>
                  <a:pt x="544" y="2"/>
                </a:lnTo>
                <a:lnTo>
                  <a:pt x="538" y="2"/>
                </a:lnTo>
                <a:lnTo>
                  <a:pt x="533" y="2"/>
                </a:lnTo>
                <a:lnTo>
                  <a:pt x="529" y="2"/>
                </a:lnTo>
                <a:lnTo>
                  <a:pt x="523" y="3"/>
                </a:lnTo>
                <a:lnTo>
                  <a:pt x="518" y="3"/>
                </a:lnTo>
                <a:lnTo>
                  <a:pt x="513" y="3"/>
                </a:lnTo>
                <a:lnTo>
                  <a:pt x="508" y="3"/>
                </a:lnTo>
                <a:lnTo>
                  <a:pt x="503" y="3"/>
                </a:lnTo>
                <a:lnTo>
                  <a:pt x="498" y="3"/>
                </a:lnTo>
                <a:lnTo>
                  <a:pt x="495" y="5"/>
                </a:lnTo>
                <a:lnTo>
                  <a:pt x="488" y="5"/>
                </a:lnTo>
                <a:lnTo>
                  <a:pt x="483" y="5"/>
                </a:lnTo>
                <a:lnTo>
                  <a:pt x="480" y="5"/>
                </a:lnTo>
                <a:lnTo>
                  <a:pt x="475" y="5"/>
                </a:lnTo>
                <a:lnTo>
                  <a:pt x="470" y="5"/>
                </a:lnTo>
                <a:lnTo>
                  <a:pt x="466" y="6"/>
                </a:lnTo>
                <a:lnTo>
                  <a:pt x="461" y="6"/>
                </a:lnTo>
                <a:lnTo>
                  <a:pt x="455" y="6"/>
                </a:lnTo>
                <a:lnTo>
                  <a:pt x="450" y="6"/>
                </a:lnTo>
                <a:lnTo>
                  <a:pt x="447" y="6"/>
                </a:lnTo>
                <a:lnTo>
                  <a:pt x="442" y="7"/>
                </a:lnTo>
                <a:lnTo>
                  <a:pt x="438" y="7"/>
                </a:lnTo>
                <a:lnTo>
                  <a:pt x="433" y="7"/>
                </a:lnTo>
                <a:lnTo>
                  <a:pt x="428" y="7"/>
                </a:lnTo>
                <a:lnTo>
                  <a:pt x="424" y="7"/>
                </a:lnTo>
                <a:lnTo>
                  <a:pt x="419" y="7"/>
                </a:lnTo>
                <a:lnTo>
                  <a:pt x="417" y="8"/>
                </a:lnTo>
                <a:lnTo>
                  <a:pt x="412" y="8"/>
                </a:lnTo>
                <a:lnTo>
                  <a:pt x="407" y="8"/>
                </a:lnTo>
                <a:lnTo>
                  <a:pt x="403" y="8"/>
                </a:lnTo>
                <a:lnTo>
                  <a:pt x="398" y="8"/>
                </a:lnTo>
                <a:lnTo>
                  <a:pt x="394" y="8"/>
                </a:lnTo>
                <a:lnTo>
                  <a:pt x="390" y="9"/>
                </a:lnTo>
                <a:lnTo>
                  <a:pt x="386" y="9"/>
                </a:lnTo>
                <a:lnTo>
                  <a:pt x="382" y="9"/>
                </a:lnTo>
                <a:lnTo>
                  <a:pt x="378" y="9"/>
                </a:lnTo>
                <a:lnTo>
                  <a:pt x="373" y="9"/>
                </a:lnTo>
                <a:lnTo>
                  <a:pt x="370" y="9"/>
                </a:lnTo>
                <a:lnTo>
                  <a:pt x="365" y="11"/>
                </a:lnTo>
                <a:lnTo>
                  <a:pt x="362" y="11"/>
                </a:lnTo>
                <a:lnTo>
                  <a:pt x="357" y="11"/>
                </a:lnTo>
                <a:lnTo>
                  <a:pt x="354" y="11"/>
                </a:lnTo>
                <a:lnTo>
                  <a:pt x="349" y="11"/>
                </a:lnTo>
                <a:lnTo>
                  <a:pt x="347" y="11"/>
                </a:lnTo>
                <a:lnTo>
                  <a:pt x="342" y="12"/>
                </a:lnTo>
                <a:lnTo>
                  <a:pt x="337" y="12"/>
                </a:lnTo>
                <a:lnTo>
                  <a:pt x="334" y="12"/>
                </a:lnTo>
                <a:lnTo>
                  <a:pt x="330" y="12"/>
                </a:lnTo>
                <a:lnTo>
                  <a:pt x="327" y="12"/>
                </a:lnTo>
                <a:lnTo>
                  <a:pt x="322" y="12"/>
                </a:lnTo>
                <a:lnTo>
                  <a:pt x="320" y="13"/>
                </a:lnTo>
                <a:lnTo>
                  <a:pt x="315" y="13"/>
                </a:lnTo>
                <a:lnTo>
                  <a:pt x="312" y="13"/>
                </a:lnTo>
                <a:lnTo>
                  <a:pt x="307" y="13"/>
                </a:lnTo>
                <a:lnTo>
                  <a:pt x="305" y="13"/>
                </a:lnTo>
                <a:lnTo>
                  <a:pt x="300" y="13"/>
                </a:lnTo>
                <a:lnTo>
                  <a:pt x="296" y="14"/>
                </a:lnTo>
                <a:lnTo>
                  <a:pt x="293" y="14"/>
                </a:lnTo>
                <a:lnTo>
                  <a:pt x="289" y="14"/>
                </a:lnTo>
                <a:lnTo>
                  <a:pt x="286" y="14"/>
                </a:lnTo>
                <a:lnTo>
                  <a:pt x="282" y="14"/>
                </a:lnTo>
                <a:lnTo>
                  <a:pt x="279" y="14"/>
                </a:lnTo>
                <a:lnTo>
                  <a:pt x="275" y="16"/>
                </a:lnTo>
                <a:lnTo>
                  <a:pt x="272" y="16"/>
                </a:lnTo>
                <a:lnTo>
                  <a:pt x="268" y="16"/>
                </a:lnTo>
                <a:lnTo>
                  <a:pt x="266" y="16"/>
                </a:lnTo>
                <a:lnTo>
                  <a:pt x="263" y="16"/>
                </a:lnTo>
                <a:lnTo>
                  <a:pt x="258" y="16"/>
                </a:lnTo>
                <a:lnTo>
                  <a:pt x="256" y="17"/>
                </a:lnTo>
                <a:lnTo>
                  <a:pt x="252" y="17"/>
                </a:lnTo>
                <a:lnTo>
                  <a:pt x="250" y="17"/>
                </a:lnTo>
                <a:lnTo>
                  <a:pt x="246" y="17"/>
                </a:lnTo>
                <a:lnTo>
                  <a:pt x="243" y="17"/>
                </a:lnTo>
                <a:lnTo>
                  <a:pt x="238" y="17"/>
                </a:lnTo>
                <a:lnTo>
                  <a:pt x="236" y="18"/>
                </a:lnTo>
                <a:lnTo>
                  <a:pt x="232" y="18"/>
                </a:lnTo>
                <a:lnTo>
                  <a:pt x="230" y="18"/>
                </a:lnTo>
                <a:lnTo>
                  <a:pt x="226" y="18"/>
                </a:lnTo>
                <a:lnTo>
                  <a:pt x="224" y="18"/>
                </a:lnTo>
                <a:lnTo>
                  <a:pt x="221" y="19"/>
                </a:lnTo>
                <a:lnTo>
                  <a:pt x="218" y="19"/>
                </a:lnTo>
                <a:lnTo>
                  <a:pt x="215" y="19"/>
                </a:lnTo>
                <a:lnTo>
                  <a:pt x="211" y="19"/>
                </a:lnTo>
                <a:lnTo>
                  <a:pt x="209" y="19"/>
                </a:lnTo>
                <a:lnTo>
                  <a:pt x="205" y="19"/>
                </a:lnTo>
                <a:lnTo>
                  <a:pt x="203" y="20"/>
                </a:lnTo>
                <a:lnTo>
                  <a:pt x="200" y="20"/>
                </a:lnTo>
                <a:lnTo>
                  <a:pt x="197" y="20"/>
                </a:lnTo>
                <a:lnTo>
                  <a:pt x="194" y="20"/>
                </a:lnTo>
                <a:lnTo>
                  <a:pt x="190" y="20"/>
                </a:lnTo>
                <a:lnTo>
                  <a:pt x="189" y="20"/>
                </a:lnTo>
                <a:lnTo>
                  <a:pt x="187" y="22"/>
                </a:lnTo>
                <a:lnTo>
                  <a:pt x="183" y="22"/>
                </a:lnTo>
                <a:lnTo>
                  <a:pt x="181" y="22"/>
                </a:lnTo>
                <a:lnTo>
                  <a:pt x="177" y="22"/>
                </a:lnTo>
                <a:lnTo>
                  <a:pt x="176" y="22"/>
                </a:lnTo>
                <a:lnTo>
                  <a:pt x="173" y="22"/>
                </a:lnTo>
                <a:lnTo>
                  <a:pt x="170" y="23"/>
                </a:lnTo>
                <a:lnTo>
                  <a:pt x="167" y="23"/>
                </a:lnTo>
                <a:lnTo>
                  <a:pt x="166" y="23"/>
                </a:lnTo>
                <a:lnTo>
                  <a:pt x="162" y="23"/>
                </a:lnTo>
                <a:lnTo>
                  <a:pt x="160" y="23"/>
                </a:lnTo>
                <a:lnTo>
                  <a:pt x="156" y="23"/>
                </a:lnTo>
                <a:lnTo>
                  <a:pt x="155" y="24"/>
                </a:lnTo>
                <a:lnTo>
                  <a:pt x="152" y="24"/>
                </a:lnTo>
                <a:lnTo>
                  <a:pt x="151" y="24"/>
                </a:lnTo>
                <a:lnTo>
                  <a:pt x="147" y="24"/>
                </a:lnTo>
                <a:lnTo>
                  <a:pt x="145" y="24"/>
                </a:lnTo>
                <a:lnTo>
                  <a:pt x="144" y="24"/>
                </a:lnTo>
                <a:lnTo>
                  <a:pt x="140" y="25"/>
                </a:lnTo>
                <a:lnTo>
                  <a:pt x="139" y="25"/>
                </a:lnTo>
                <a:lnTo>
                  <a:pt x="135" y="25"/>
                </a:lnTo>
                <a:lnTo>
                  <a:pt x="134" y="25"/>
                </a:lnTo>
                <a:lnTo>
                  <a:pt x="131" y="25"/>
                </a:lnTo>
                <a:lnTo>
                  <a:pt x="128" y="25"/>
                </a:lnTo>
                <a:lnTo>
                  <a:pt x="126" y="26"/>
                </a:lnTo>
                <a:lnTo>
                  <a:pt x="125" y="26"/>
                </a:lnTo>
                <a:lnTo>
                  <a:pt x="123" y="26"/>
                </a:lnTo>
                <a:lnTo>
                  <a:pt x="120" y="26"/>
                </a:lnTo>
                <a:lnTo>
                  <a:pt x="118" y="26"/>
                </a:lnTo>
                <a:lnTo>
                  <a:pt x="117" y="26"/>
                </a:lnTo>
                <a:lnTo>
                  <a:pt x="113" y="28"/>
                </a:lnTo>
                <a:lnTo>
                  <a:pt x="112" y="28"/>
                </a:lnTo>
                <a:lnTo>
                  <a:pt x="110" y="28"/>
                </a:lnTo>
                <a:lnTo>
                  <a:pt x="107" y="28"/>
                </a:lnTo>
                <a:lnTo>
                  <a:pt x="106" y="28"/>
                </a:lnTo>
                <a:lnTo>
                  <a:pt x="104" y="28"/>
                </a:lnTo>
                <a:lnTo>
                  <a:pt x="102" y="29"/>
                </a:lnTo>
                <a:lnTo>
                  <a:pt x="99" y="29"/>
                </a:lnTo>
                <a:lnTo>
                  <a:pt x="98" y="29"/>
                </a:lnTo>
                <a:lnTo>
                  <a:pt x="96" y="29"/>
                </a:lnTo>
                <a:lnTo>
                  <a:pt x="93" y="29"/>
                </a:lnTo>
                <a:lnTo>
                  <a:pt x="92" y="29"/>
                </a:lnTo>
                <a:lnTo>
                  <a:pt x="91" y="30"/>
                </a:lnTo>
                <a:lnTo>
                  <a:pt x="88" y="30"/>
                </a:lnTo>
                <a:lnTo>
                  <a:pt x="86" y="30"/>
                </a:lnTo>
                <a:lnTo>
                  <a:pt x="85" y="30"/>
                </a:lnTo>
                <a:lnTo>
                  <a:pt x="83" y="30"/>
                </a:lnTo>
                <a:lnTo>
                  <a:pt x="82" y="30"/>
                </a:lnTo>
                <a:lnTo>
                  <a:pt x="81" y="31"/>
                </a:lnTo>
                <a:lnTo>
                  <a:pt x="77" y="31"/>
                </a:lnTo>
                <a:lnTo>
                  <a:pt x="76" y="31"/>
                </a:lnTo>
                <a:lnTo>
                  <a:pt x="75" y="31"/>
                </a:lnTo>
                <a:lnTo>
                  <a:pt x="72" y="31"/>
                </a:lnTo>
                <a:lnTo>
                  <a:pt x="71" y="32"/>
                </a:lnTo>
                <a:lnTo>
                  <a:pt x="70" y="32"/>
                </a:lnTo>
                <a:lnTo>
                  <a:pt x="69" y="32"/>
                </a:lnTo>
                <a:lnTo>
                  <a:pt x="67" y="32"/>
                </a:lnTo>
                <a:lnTo>
                  <a:pt x="65" y="32"/>
                </a:lnTo>
                <a:lnTo>
                  <a:pt x="64" y="32"/>
                </a:lnTo>
                <a:lnTo>
                  <a:pt x="62" y="34"/>
                </a:lnTo>
                <a:lnTo>
                  <a:pt x="61" y="34"/>
                </a:lnTo>
                <a:lnTo>
                  <a:pt x="60" y="34"/>
                </a:lnTo>
                <a:lnTo>
                  <a:pt x="58" y="34"/>
                </a:lnTo>
                <a:lnTo>
                  <a:pt x="56" y="34"/>
                </a:lnTo>
                <a:lnTo>
                  <a:pt x="55" y="34"/>
                </a:lnTo>
                <a:lnTo>
                  <a:pt x="54" y="35"/>
                </a:lnTo>
                <a:lnTo>
                  <a:pt x="51" y="35"/>
                </a:lnTo>
                <a:lnTo>
                  <a:pt x="50" y="35"/>
                </a:lnTo>
                <a:lnTo>
                  <a:pt x="49" y="35"/>
                </a:lnTo>
                <a:lnTo>
                  <a:pt x="48" y="35"/>
                </a:lnTo>
                <a:lnTo>
                  <a:pt x="48" y="35"/>
                </a:lnTo>
                <a:lnTo>
                  <a:pt x="46" y="36"/>
                </a:lnTo>
                <a:lnTo>
                  <a:pt x="44" y="36"/>
                </a:lnTo>
                <a:lnTo>
                  <a:pt x="43" y="36"/>
                </a:lnTo>
                <a:lnTo>
                  <a:pt x="41" y="36"/>
                </a:lnTo>
                <a:lnTo>
                  <a:pt x="40" y="36"/>
                </a:lnTo>
                <a:lnTo>
                  <a:pt x="40" y="36"/>
                </a:lnTo>
                <a:lnTo>
                  <a:pt x="39" y="37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4" y="37"/>
                </a:lnTo>
                <a:lnTo>
                  <a:pt x="33" y="37"/>
                </a:lnTo>
                <a:lnTo>
                  <a:pt x="33" y="38"/>
                </a:lnTo>
                <a:lnTo>
                  <a:pt x="32" y="38"/>
                </a:lnTo>
                <a:lnTo>
                  <a:pt x="29" y="38"/>
                </a:lnTo>
                <a:lnTo>
                  <a:pt x="29" y="38"/>
                </a:lnTo>
                <a:lnTo>
                  <a:pt x="28" y="38"/>
                </a:lnTo>
                <a:lnTo>
                  <a:pt x="27" y="38"/>
                </a:lnTo>
                <a:lnTo>
                  <a:pt x="27" y="40"/>
                </a:lnTo>
                <a:lnTo>
                  <a:pt x="25" y="40"/>
                </a:lnTo>
                <a:lnTo>
                  <a:pt x="23" y="40"/>
                </a:lnTo>
                <a:lnTo>
                  <a:pt x="23" y="40"/>
                </a:lnTo>
                <a:lnTo>
                  <a:pt x="22" y="40"/>
                </a:lnTo>
                <a:lnTo>
                  <a:pt x="22" y="40"/>
                </a:lnTo>
                <a:lnTo>
                  <a:pt x="21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41"/>
                </a:lnTo>
                <a:lnTo>
                  <a:pt x="16" y="41"/>
                </a:lnTo>
                <a:lnTo>
                  <a:pt x="16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3" y="42"/>
                </a:lnTo>
                <a:lnTo>
                  <a:pt x="13" y="42"/>
                </a:lnTo>
                <a:lnTo>
                  <a:pt x="12" y="43"/>
                </a:lnTo>
                <a:lnTo>
                  <a:pt x="12" y="43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7" y="44"/>
                </a:lnTo>
                <a:lnTo>
                  <a:pt x="7" y="44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5" y="46"/>
                </a:lnTo>
                <a:lnTo>
                  <a:pt x="5" y="46"/>
                </a:lnTo>
                <a:lnTo>
                  <a:pt x="5" y="46"/>
                </a:lnTo>
                <a:lnTo>
                  <a:pt x="5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9"/>
                </a:lnTo>
                <a:lnTo>
                  <a:pt x="1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1" y="53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6" y="56"/>
                </a:lnTo>
                <a:lnTo>
                  <a:pt x="6" y="56"/>
                </a:lnTo>
                <a:lnTo>
                  <a:pt x="6" y="58"/>
                </a:lnTo>
                <a:lnTo>
                  <a:pt x="6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11" y="59"/>
                </a:lnTo>
                <a:lnTo>
                  <a:pt x="11" y="59"/>
                </a:lnTo>
                <a:lnTo>
                  <a:pt x="11" y="60"/>
                </a:lnTo>
                <a:lnTo>
                  <a:pt x="12" y="60"/>
                </a:lnTo>
                <a:lnTo>
                  <a:pt x="12" y="60"/>
                </a:lnTo>
                <a:lnTo>
                  <a:pt x="13" y="60"/>
                </a:lnTo>
                <a:lnTo>
                  <a:pt x="13" y="60"/>
                </a:lnTo>
                <a:lnTo>
                  <a:pt x="13" y="60"/>
                </a:lnTo>
                <a:lnTo>
                  <a:pt x="14" y="61"/>
                </a:lnTo>
                <a:lnTo>
                  <a:pt x="14" y="61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8" y="61"/>
                </a:lnTo>
                <a:lnTo>
                  <a:pt x="18" y="63"/>
                </a:lnTo>
                <a:lnTo>
                  <a:pt x="19" y="63"/>
                </a:lnTo>
                <a:lnTo>
                  <a:pt x="19" y="63"/>
                </a:lnTo>
                <a:lnTo>
                  <a:pt x="21" y="63"/>
                </a:lnTo>
                <a:lnTo>
                  <a:pt x="21" y="63"/>
                </a:lnTo>
                <a:lnTo>
                  <a:pt x="22" y="63"/>
                </a:lnTo>
                <a:lnTo>
                  <a:pt x="22" y="64"/>
                </a:lnTo>
                <a:lnTo>
                  <a:pt x="23" y="64"/>
                </a:lnTo>
                <a:lnTo>
                  <a:pt x="23" y="64"/>
                </a:lnTo>
                <a:lnTo>
                  <a:pt x="25" y="64"/>
                </a:lnTo>
                <a:lnTo>
                  <a:pt x="25" y="64"/>
                </a:lnTo>
                <a:lnTo>
                  <a:pt x="27" y="64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9" y="65"/>
                </a:lnTo>
                <a:lnTo>
                  <a:pt x="29" y="65"/>
                </a:lnTo>
                <a:lnTo>
                  <a:pt x="32" y="65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7" y="67"/>
                </a:lnTo>
                <a:lnTo>
                  <a:pt x="37" y="67"/>
                </a:lnTo>
                <a:lnTo>
                  <a:pt x="39" y="67"/>
                </a:lnTo>
                <a:lnTo>
                  <a:pt x="40" y="67"/>
                </a:lnTo>
                <a:lnTo>
                  <a:pt x="40" y="67"/>
                </a:lnTo>
                <a:lnTo>
                  <a:pt x="41" y="67"/>
                </a:lnTo>
                <a:lnTo>
                  <a:pt x="43" y="69"/>
                </a:lnTo>
                <a:lnTo>
                  <a:pt x="43" y="69"/>
                </a:lnTo>
                <a:lnTo>
                  <a:pt x="44" y="69"/>
                </a:lnTo>
                <a:lnTo>
                  <a:pt x="46" y="69"/>
                </a:lnTo>
                <a:lnTo>
                  <a:pt x="46" y="69"/>
                </a:lnTo>
                <a:lnTo>
                  <a:pt x="48" y="69"/>
                </a:lnTo>
                <a:lnTo>
                  <a:pt x="49" y="70"/>
                </a:lnTo>
                <a:lnTo>
                  <a:pt x="49" y="70"/>
                </a:lnTo>
                <a:lnTo>
                  <a:pt x="50" y="70"/>
                </a:lnTo>
                <a:lnTo>
                  <a:pt x="51" y="70"/>
                </a:lnTo>
                <a:lnTo>
                  <a:pt x="51" y="70"/>
                </a:lnTo>
                <a:lnTo>
                  <a:pt x="54" y="70"/>
                </a:lnTo>
                <a:lnTo>
                  <a:pt x="55" y="71"/>
                </a:lnTo>
                <a:lnTo>
                  <a:pt x="56" y="71"/>
                </a:lnTo>
                <a:lnTo>
                  <a:pt x="56" y="71"/>
                </a:lnTo>
                <a:lnTo>
                  <a:pt x="58" y="71"/>
                </a:lnTo>
                <a:lnTo>
                  <a:pt x="60" y="71"/>
                </a:lnTo>
                <a:lnTo>
                  <a:pt x="60" y="72"/>
                </a:lnTo>
                <a:lnTo>
                  <a:pt x="61" y="72"/>
                </a:lnTo>
                <a:lnTo>
                  <a:pt x="62" y="72"/>
                </a:lnTo>
                <a:lnTo>
                  <a:pt x="64" y="72"/>
                </a:lnTo>
                <a:lnTo>
                  <a:pt x="64" y="72"/>
                </a:lnTo>
                <a:lnTo>
                  <a:pt x="65" y="72"/>
                </a:lnTo>
                <a:lnTo>
                  <a:pt x="67" y="73"/>
                </a:lnTo>
                <a:lnTo>
                  <a:pt x="69" y="73"/>
                </a:lnTo>
                <a:lnTo>
                  <a:pt x="70" y="73"/>
                </a:lnTo>
                <a:lnTo>
                  <a:pt x="70" y="73"/>
                </a:lnTo>
                <a:lnTo>
                  <a:pt x="71" y="73"/>
                </a:lnTo>
                <a:lnTo>
                  <a:pt x="72" y="73"/>
                </a:lnTo>
                <a:lnTo>
                  <a:pt x="75" y="75"/>
                </a:lnTo>
                <a:lnTo>
                  <a:pt x="76" y="75"/>
                </a:lnTo>
                <a:lnTo>
                  <a:pt x="76" y="75"/>
                </a:lnTo>
                <a:lnTo>
                  <a:pt x="77" y="75"/>
                </a:lnTo>
                <a:lnTo>
                  <a:pt x="78" y="75"/>
                </a:lnTo>
                <a:lnTo>
                  <a:pt x="81" y="75"/>
                </a:lnTo>
                <a:lnTo>
                  <a:pt x="82" y="76"/>
                </a:lnTo>
                <a:lnTo>
                  <a:pt x="83" y="76"/>
                </a:lnTo>
                <a:lnTo>
                  <a:pt x="83" y="76"/>
                </a:lnTo>
                <a:lnTo>
                  <a:pt x="85" y="76"/>
                </a:lnTo>
                <a:lnTo>
                  <a:pt x="86" y="76"/>
                </a:lnTo>
                <a:lnTo>
                  <a:pt x="88" y="76"/>
                </a:lnTo>
                <a:lnTo>
                  <a:pt x="90" y="77"/>
                </a:lnTo>
                <a:lnTo>
                  <a:pt x="91" y="77"/>
                </a:lnTo>
                <a:lnTo>
                  <a:pt x="92" y="77"/>
                </a:lnTo>
                <a:lnTo>
                  <a:pt x="93" y="77"/>
                </a:lnTo>
                <a:lnTo>
                  <a:pt x="93" y="77"/>
                </a:lnTo>
                <a:lnTo>
                  <a:pt x="96" y="77"/>
                </a:lnTo>
                <a:lnTo>
                  <a:pt x="97" y="78"/>
                </a:lnTo>
                <a:lnTo>
                  <a:pt x="98" y="78"/>
                </a:lnTo>
                <a:lnTo>
                  <a:pt x="99" y="78"/>
                </a:lnTo>
                <a:lnTo>
                  <a:pt x="102" y="78"/>
                </a:lnTo>
                <a:lnTo>
                  <a:pt x="103" y="78"/>
                </a:lnTo>
                <a:lnTo>
                  <a:pt x="104" y="78"/>
                </a:lnTo>
                <a:lnTo>
                  <a:pt x="106" y="79"/>
                </a:lnTo>
                <a:lnTo>
                  <a:pt x="107" y="79"/>
                </a:lnTo>
                <a:lnTo>
                  <a:pt x="109" y="79"/>
                </a:lnTo>
                <a:lnTo>
                  <a:pt x="110" y="79"/>
                </a:lnTo>
                <a:lnTo>
                  <a:pt x="110" y="79"/>
                </a:lnTo>
                <a:lnTo>
                  <a:pt x="112" y="79"/>
                </a:lnTo>
                <a:lnTo>
                  <a:pt x="113" y="81"/>
                </a:lnTo>
                <a:lnTo>
                  <a:pt x="114" y="81"/>
                </a:lnTo>
                <a:lnTo>
                  <a:pt x="117" y="81"/>
                </a:lnTo>
                <a:lnTo>
                  <a:pt x="118" y="81"/>
                </a:lnTo>
                <a:lnTo>
                  <a:pt x="119" y="81"/>
                </a:lnTo>
                <a:lnTo>
                  <a:pt x="120" y="81"/>
                </a:lnTo>
                <a:lnTo>
                  <a:pt x="123" y="82"/>
                </a:lnTo>
                <a:lnTo>
                  <a:pt x="124" y="82"/>
                </a:lnTo>
                <a:lnTo>
                  <a:pt x="125" y="82"/>
                </a:lnTo>
                <a:lnTo>
                  <a:pt x="126" y="82"/>
                </a:lnTo>
                <a:lnTo>
                  <a:pt x="128" y="82"/>
                </a:lnTo>
                <a:lnTo>
                  <a:pt x="130" y="82"/>
                </a:lnTo>
                <a:lnTo>
                  <a:pt x="131" y="83"/>
                </a:lnTo>
                <a:lnTo>
                  <a:pt x="133" y="83"/>
                </a:lnTo>
                <a:lnTo>
                  <a:pt x="134" y="83"/>
                </a:lnTo>
                <a:lnTo>
                  <a:pt x="135" y="83"/>
                </a:lnTo>
                <a:lnTo>
                  <a:pt x="138" y="83"/>
                </a:lnTo>
                <a:lnTo>
                  <a:pt x="139" y="83"/>
                </a:lnTo>
                <a:lnTo>
                  <a:pt x="140" y="84"/>
                </a:lnTo>
                <a:lnTo>
                  <a:pt x="141" y="84"/>
                </a:lnTo>
                <a:lnTo>
                  <a:pt x="144" y="84"/>
                </a:lnTo>
                <a:lnTo>
                  <a:pt x="145" y="84"/>
                </a:lnTo>
                <a:lnTo>
                  <a:pt x="146" y="84"/>
                </a:lnTo>
                <a:lnTo>
                  <a:pt x="147" y="85"/>
                </a:lnTo>
                <a:lnTo>
                  <a:pt x="149" y="85"/>
                </a:lnTo>
                <a:lnTo>
                  <a:pt x="152" y="85"/>
                </a:lnTo>
                <a:lnTo>
                  <a:pt x="154" y="85"/>
                </a:lnTo>
                <a:lnTo>
                  <a:pt x="155" y="85"/>
                </a:lnTo>
                <a:lnTo>
                  <a:pt x="156" y="85"/>
                </a:lnTo>
                <a:lnTo>
                  <a:pt x="158" y="87"/>
                </a:lnTo>
                <a:lnTo>
                  <a:pt x="160" y="87"/>
                </a:lnTo>
                <a:lnTo>
                  <a:pt x="161" y="87"/>
                </a:lnTo>
                <a:lnTo>
                  <a:pt x="162" y="87"/>
                </a:lnTo>
                <a:lnTo>
                  <a:pt x="163" y="87"/>
                </a:lnTo>
                <a:lnTo>
                  <a:pt x="166" y="87"/>
                </a:lnTo>
                <a:lnTo>
                  <a:pt x="167" y="88"/>
                </a:lnTo>
                <a:lnTo>
                  <a:pt x="168" y="88"/>
                </a:lnTo>
                <a:lnTo>
                  <a:pt x="170" y="88"/>
                </a:lnTo>
                <a:lnTo>
                  <a:pt x="173" y="88"/>
                </a:lnTo>
                <a:lnTo>
                  <a:pt x="174" y="88"/>
                </a:lnTo>
                <a:lnTo>
                  <a:pt x="176" y="88"/>
                </a:lnTo>
                <a:lnTo>
                  <a:pt x="177" y="89"/>
                </a:lnTo>
                <a:lnTo>
                  <a:pt x="179" y="89"/>
                </a:lnTo>
                <a:lnTo>
                  <a:pt x="181" y="89"/>
                </a:lnTo>
                <a:lnTo>
                  <a:pt x="182" y="89"/>
                </a:lnTo>
                <a:lnTo>
                  <a:pt x="183" y="89"/>
                </a:lnTo>
                <a:lnTo>
                  <a:pt x="187" y="89"/>
                </a:lnTo>
                <a:lnTo>
                  <a:pt x="188" y="90"/>
                </a:lnTo>
                <a:lnTo>
                  <a:pt x="189" y="90"/>
                </a:lnTo>
                <a:lnTo>
                  <a:pt x="190" y="90"/>
                </a:lnTo>
                <a:lnTo>
                  <a:pt x="193" y="90"/>
                </a:lnTo>
                <a:lnTo>
                  <a:pt x="194" y="90"/>
                </a:lnTo>
                <a:lnTo>
                  <a:pt x="195" y="90"/>
                </a:lnTo>
                <a:lnTo>
                  <a:pt x="198" y="91"/>
                </a:lnTo>
                <a:lnTo>
                  <a:pt x="200" y="91"/>
                </a:lnTo>
                <a:lnTo>
                  <a:pt x="202" y="91"/>
                </a:lnTo>
                <a:lnTo>
                  <a:pt x="203" y="91"/>
                </a:lnTo>
                <a:lnTo>
                  <a:pt x="204" y="91"/>
                </a:lnTo>
                <a:lnTo>
                  <a:pt x="205" y="91"/>
                </a:lnTo>
                <a:lnTo>
                  <a:pt x="208" y="93"/>
                </a:lnTo>
                <a:lnTo>
                  <a:pt x="210" y="93"/>
                </a:lnTo>
                <a:lnTo>
                  <a:pt x="211" y="93"/>
                </a:lnTo>
                <a:lnTo>
                  <a:pt x="214" y="93"/>
                </a:lnTo>
                <a:lnTo>
                  <a:pt x="215" y="93"/>
                </a:lnTo>
                <a:lnTo>
                  <a:pt x="216" y="93"/>
                </a:lnTo>
                <a:lnTo>
                  <a:pt x="219" y="94"/>
                </a:lnTo>
                <a:lnTo>
                  <a:pt x="221" y="94"/>
                </a:lnTo>
                <a:lnTo>
                  <a:pt x="222" y="94"/>
                </a:lnTo>
                <a:lnTo>
                  <a:pt x="224" y="94"/>
                </a:lnTo>
                <a:lnTo>
                  <a:pt x="225" y="94"/>
                </a:lnTo>
                <a:lnTo>
                  <a:pt x="229" y="94"/>
                </a:lnTo>
                <a:lnTo>
                  <a:pt x="230" y="95"/>
                </a:lnTo>
                <a:lnTo>
                  <a:pt x="231" y="95"/>
                </a:lnTo>
                <a:lnTo>
                  <a:pt x="232" y="95"/>
                </a:lnTo>
                <a:lnTo>
                  <a:pt x="235" y="95"/>
                </a:lnTo>
                <a:lnTo>
                  <a:pt x="237" y="95"/>
                </a:lnTo>
                <a:lnTo>
                  <a:pt x="238" y="95"/>
                </a:lnTo>
                <a:lnTo>
                  <a:pt x="240" y="96"/>
                </a:lnTo>
                <a:lnTo>
                  <a:pt x="242" y="96"/>
                </a:lnTo>
                <a:lnTo>
                  <a:pt x="243" y="96"/>
                </a:lnTo>
                <a:lnTo>
                  <a:pt x="246" y="96"/>
                </a:lnTo>
                <a:lnTo>
                  <a:pt x="247" y="96"/>
                </a:lnTo>
                <a:lnTo>
                  <a:pt x="250" y="96"/>
                </a:lnTo>
                <a:lnTo>
                  <a:pt x="251" y="97"/>
                </a:lnTo>
                <a:lnTo>
                  <a:pt x="253" y="97"/>
                </a:lnTo>
                <a:lnTo>
                  <a:pt x="256" y="97"/>
                </a:lnTo>
                <a:lnTo>
                  <a:pt x="257" y="97"/>
                </a:lnTo>
                <a:lnTo>
                  <a:pt x="258" y="97"/>
                </a:lnTo>
                <a:lnTo>
                  <a:pt x="261" y="99"/>
                </a:lnTo>
                <a:lnTo>
                  <a:pt x="263" y="99"/>
                </a:lnTo>
                <a:lnTo>
                  <a:pt x="264" y="99"/>
                </a:lnTo>
                <a:lnTo>
                  <a:pt x="266" y="99"/>
                </a:lnTo>
                <a:lnTo>
                  <a:pt x="268" y="99"/>
                </a:lnTo>
                <a:lnTo>
                  <a:pt x="270" y="99"/>
                </a:lnTo>
                <a:lnTo>
                  <a:pt x="272" y="100"/>
                </a:lnTo>
                <a:lnTo>
                  <a:pt x="273" y="100"/>
                </a:lnTo>
                <a:lnTo>
                  <a:pt x="275" y="100"/>
                </a:lnTo>
                <a:lnTo>
                  <a:pt x="278" y="100"/>
                </a:lnTo>
                <a:lnTo>
                  <a:pt x="279" y="100"/>
                </a:lnTo>
                <a:lnTo>
                  <a:pt x="280" y="100"/>
                </a:lnTo>
                <a:lnTo>
                  <a:pt x="284" y="101"/>
                </a:lnTo>
                <a:lnTo>
                  <a:pt x="285" y="101"/>
                </a:lnTo>
                <a:lnTo>
                  <a:pt x="286" y="101"/>
                </a:lnTo>
                <a:lnTo>
                  <a:pt x="289" y="101"/>
                </a:lnTo>
                <a:lnTo>
                  <a:pt x="291" y="101"/>
                </a:lnTo>
                <a:lnTo>
                  <a:pt x="293" y="101"/>
                </a:lnTo>
                <a:lnTo>
                  <a:pt x="294" y="102"/>
                </a:lnTo>
                <a:lnTo>
                  <a:pt x="296" y="102"/>
                </a:lnTo>
              </a:path>
            </a:pathLst>
          </a:custGeom>
          <a:noFill/>
          <a:ln w="1270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8" name="Freeform 160"/>
          <p:cNvSpPr>
            <a:spLocks/>
          </p:cNvSpPr>
          <p:nvPr/>
        </p:nvSpPr>
        <p:spPr bwMode="auto">
          <a:xfrm>
            <a:off x="7347672" y="1092200"/>
            <a:ext cx="1587" cy="144463"/>
          </a:xfrm>
          <a:custGeom>
            <a:avLst/>
            <a:gdLst>
              <a:gd name="T0" fmla="*/ 1 w 1"/>
              <a:gd name="T1" fmla="*/ 179 h 180"/>
              <a:gd name="T2" fmla="*/ 0 w 1"/>
              <a:gd name="T3" fmla="*/ 180 h 180"/>
              <a:gd name="T4" fmla="*/ 0 w 1"/>
              <a:gd name="T5" fmla="*/ 1 h 180"/>
              <a:gd name="T6" fmla="*/ 1 w 1"/>
              <a:gd name="T7" fmla="*/ 0 h 180"/>
              <a:gd name="T8" fmla="*/ 1 w 1"/>
              <a:gd name="T9" fmla="*/ 17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80">
                <a:moveTo>
                  <a:pt x="1" y="179"/>
                </a:moveTo>
                <a:lnTo>
                  <a:pt x="0" y="180"/>
                </a:lnTo>
                <a:lnTo>
                  <a:pt x="0" y="1"/>
                </a:lnTo>
                <a:lnTo>
                  <a:pt x="1" y="0"/>
                </a:lnTo>
                <a:lnTo>
                  <a:pt x="1" y="17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9" name="Freeform 161"/>
          <p:cNvSpPr>
            <a:spLocks/>
          </p:cNvSpPr>
          <p:nvPr/>
        </p:nvSpPr>
        <p:spPr bwMode="auto">
          <a:xfrm>
            <a:off x="7331797" y="1028700"/>
            <a:ext cx="33337" cy="65088"/>
          </a:xfrm>
          <a:custGeom>
            <a:avLst/>
            <a:gdLst>
              <a:gd name="T0" fmla="*/ 21 w 42"/>
              <a:gd name="T1" fmla="*/ 0 h 82"/>
              <a:gd name="T2" fmla="*/ 42 w 42"/>
              <a:gd name="T3" fmla="*/ 82 h 82"/>
              <a:gd name="T4" fmla="*/ 0 w 42"/>
              <a:gd name="T5" fmla="*/ 82 h 82"/>
              <a:gd name="T6" fmla="*/ 21 w 42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82">
                <a:moveTo>
                  <a:pt x="21" y="0"/>
                </a:moveTo>
                <a:lnTo>
                  <a:pt x="42" y="82"/>
                </a:lnTo>
                <a:lnTo>
                  <a:pt x="0" y="8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0" name="Freeform 162"/>
          <p:cNvSpPr>
            <a:spLocks/>
          </p:cNvSpPr>
          <p:nvPr/>
        </p:nvSpPr>
        <p:spPr bwMode="auto">
          <a:xfrm>
            <a:off x="8327159" y="2857500"/>
            <a:ext cx="1588" cy="241300"/>
          </a:xfrm>
          <a:custGeom>
            <a:avLst/>
            <a:gdLst>
              <a:gd name="T0" fmla="*/ 1 w 1"/>
              <a:gd name="T1" fmla="*/ 302 h 303"/>
              <a:gd name="T2" fmla="*/ 0 w 1"/>
              <a:gd name="T3" fmla="*/ 303 h 303"/>
              <a:gd name="T4" fmla="*/ 0 w 1"/>
              <a:gd name="T5" fmla="*/ 2 h 303"/>
              <a:gd name="T6" fmla="*/ 1 w 1"/>
              <a:gd name="T7" fmla="*/ 0 h 303"/>
              <a:gd name="T8" fmla="*/ 1 w 1"/>
              <a:gd name="T9" fmla="*/ 302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03">
                <a:moveTo>
                  <a:pt x="1" y="302"/>
                </a:moveTo>
                <a:lnTo>
                  <a:pt x="0" y="303"/>
                </a:lnTo>
                <a:lnTo>
                  <a:pt x="0" y="2"/>
                </a:lnTo>
                <a:lnTo>
                  <a:pt x="1" y="0"/>
                </a:lnTo>
                <a:lnTo>
                  <a:pt x="1" y="30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1" name="Freeform 163"/>
          <p:cNvSpPr>
            <a:spLocks/>
          </p:cNvSpPr>
          <p:nvPr/>
        </p:nvSpPr>
        <p:spPr bwMode="auto">
          <a:xfrm>
            <a:off x="8309697" y="2794000"/>
            <a:ext cx="33337" cy="65088"/>
          </a:xfrm>
          <a:custGeom>
            <a:avLst/>
            <a:gdLst>
              <a:gd name="T0" fmla="*/ 21 w 42"/>
              <a:gd name="T1" fmla="*/ 0 h 82"/>
              <a:gd name="T2" fmla="*/ 42 w 42"/>
              <a:gd name="T3" fmla="*/ 82 h 82"/>
              <a:gd name="T4" fmla="*/ 0 w 42"/>
              <a:gd name="T5" fmla="*/ 82 h 82"/>
              <a:gd name="T6" fmla="*/ 21 w 42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82">
                <a:moveTo>
                  <a:pt x="21" y="0"/>
                </a:moveTo>
                <a:lnTo>
                  <a:pt x="42" y="82"/>
                </a:lnTo>
                <a:lnTo>
                  <a:pt x="0" y="8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2" name="Freeform 164"/>
          <p:cNvSpPr>
            <a:spLocks/>
          </p:cNvSpPr>
          <p:nvPr/>
        </p:nvSpPr>
        <p:spPr bwMode="auto">
          <a:xfrm>
            <a:off x="5966547" y="2619375"/>
            <a:ext cx="49212" cy="384175"/>
          </a:xfrm>
          <a:custGeom>
            <a:avLst/>
            <a:gdLst>
              <a:gd name="T0" fmla="*/ 62 w 62"/>
              <a:gd name="T1" fmla="*/ 0 h 486"/>
              <a:gd name="T2" fmla="*/ 60 w 62"/>
              <a:gd name="T3" fmla="*/ 1 h 486"/>
              <a:gd name="T4" fmla="*/ 0 w 62"/>
              <a:gd name="T5" fmla="*/ 486 h 486"/>
              <a:gd name="T6" fmla="*/ 1 w 62"/>
              <a:gd name="T7" fmla="*/ 485 h 486"/>
              <a:gd name="T8" fmla="*/ 62 w 62"/>
              <a:gd name="T9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86">
                <a:moveTo>
                  <a:pt x="62" y="0"/>
                </a:moveTo>
                <a:lnTo>
                  <a:pt x="60" y="1"/>
                </a:lnTo>
                <a:lnTo>
                  <a:pt x="0" y="486"/>
                </a:lnTo>
                <a:lnTo>
                  <a:pt x="1" y="485"/>
                </a:lnTo>
                <a:lnTo>
                  <a:pt x="62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3" name="Freeform 165"/>
          <p:cNvSpPr>
            <a:spLocks/>
          </p:cNvSpPr>
          <p:nvPr/>
        </p:nvSpPr>
        <p:spPr bwMode="auto">
          <a:xfrm>
            <a:off x="5950672" y="3001963"/>
            <a:ext cx="33337" cy="66675"/>
          </a:xfrm>
          <a:custGeom>
            <a:avLst/>
            <a:gdLst>
              <a:gd name="T0" fmla="*/ 11 w 42"/>
              <a:gd name="T1" fmla="*/ 84 h 84"/>
              <a:gd name="T2" fmla="*/ 0 w 42"/>
              <a:gd name="T3" fmla="*/ 0 h 84"/>
              <a:gd name="T4" fmla="*/ 42 w 42"/>
              <a:gd name="T5" fmla="*/ 5 h 84"/>
              <a:gd name="T6" fmla="*/ 11 w 42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84">
                <a:moveTo>
                  <a:pt x="11" y="84"/>
                </a:moveTo>
                <a:lnTo>
                  <a:pt x="0" y="0"/>
                </a:lnTo>
                <a:lnTo>
                  <a:pt x="42" y="5"/>
                </a:lnTo>
                <a:lnTo>
                  <a:pt x="11" y="84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4" name="Freeform 166"/>
          <p:cNvSpPr>
            <a:spLocks/>
          </p:cNvSpPr>
          <p:nvPr/>
        </p:nvSpPr>
        <p:spPr bwMode="auto">
          <a:xfrm>
            <a:off x="1023072" y="6472238"/>
            <a:ext cx="3687762" cy="4762"/>
          </a:xfrm>
          <a:custGeom>
            <a:avLst/>
            <a:gdLst>
              <a:gd name="T0" fmla="*/ 1 w 4645"/>
              <a:gd name="T1" fmla="*/ 0 h 8"/>
              <a:gd name="T2" fmla="*/ 0 w 4645"/>
              <a:gd name="T3" fmla="*/ 8 h 8"/>
              <a:gd name="T4" fmla="*/ 4644 w 4645"/>
              <a:gd name="T5" fmla="*/ 8 h 8"/>
              <a:gd name="T6" fmla="*/ 4645 w 4645"/>
              <a:gd name="T7" fmla="*/ 0 h 8"/>
              <a:gd name="T8" fmla="*/ 1 w 4645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5" h="8">
                <a:moveTo>
                  <a:pt x="1" y="0"/>
                </a:moveTo>
                <a:lnTo>
                  <a:pt x="0" y="8"/>
                </a:lnTo>
                <a:lnTo>
                  <a:pt x="4644" y="8"/>
                </a:lnTo>
                <a:lnTo>
                  <a:pt x="4645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5" name="Freeform 167"/>
          <p:cNvSpPr>
            <a:spLocks/>
          </p:cNvSpPr>
          <p:nvPr/>
        </p:nvSpPr>
        <p:spPr bwMode="auto">
          <a:xfrm>
            <a:off x="1021484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6" name="Freeform 168"/>
          <p:cNvSpPr>
            <a:spLocks/>
          </p:cNvSpPr>
          <p:nvPr/>
        </p:nvSpPr>
        <p:spPr bwMode="auto">
          <a:xfrm>
            <a:off x="1759672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7" name="Freeform 169"/>
          <p:cNvSpPr>
            <a:spLocks/>
          </p:cNvSpPr>
          <p:nvPr/>
        </p:nvSpPr>
        <p:spPr bwMode="auto">
          <a:xfrm>
            <a:off x="2496272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8" name="Freeform 170"/>
          <p:cNvSpPr>
            <a:spLocks/>
          </p:cNvSpPr>
          <p:nvPr/>
        </p:nvSpPr>
        <p:spPr bwMode="auto">
          <a:xfrm>
            <a:off x="3232872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9" name="Freeform 171"/>
          <p:cNvSpPr>
            <a:spLocks/>
          </p:cNvSpPr>
          <p:nvPr/>
        </p:nvSpPr>
        <p:spPr bwMode="auto">
          <a:xfrm>
            <a:off x="3971059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0" name="Freeform 172"/>
          <p:cNvSpPr>
            <a:spLocks/>
          </p:cNvSpPr>
          <p:nvPr/>
        </p:nvSpPr>
        <p:spPr bwMode="auto">
          <a:xfrm>
            <a:off x="4707659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1" name="Line 173"/>
          <p:cNvSpPr>
            <a:spLocks noChangeShapeType="1"/>
          </p:cNvSpPr>
          <p:nvPr/>
        </p:nvSpPr>
        <p:spPr bwMode="auto">
          <a:xfrm>
            <a:off x="1391372" y="6456363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2" name="Line 174"/>
          <p:cNvSpPr>
            <a:spLocks noChangeShapeType="1"/>
          </p:cNvSpPr>
          <p:nvPr/>
        </p:nvSpPr>
        <p:spPr bwMode="auto">
          <a:xfrm>
            <a:off x="2127972" y="6456363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3" name="Line 175"/>
          <p:cNvSpPr>
            <a:spLocks noChangeShapeType="1"/>
          </p:cNvSpPr>
          <p:nvPr/>
        </p:nvSpPr>
        <p:spPr bwMode="auto">
          <a:xfrm>
            <a:off x="2866159" y="6456363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4" name="Line 176"/>
          <p:cNvSpPr>
            <a:spLocks noChangeShapeType="1"/>
          </p:cNvSpPr>
          <p:nvPr/>
        </p:nvSpPr>
        <p:spPr bwMode="auto">
          <a:xfrm>
            <a:off x="3602759" y="6456363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5" name="Line 177"/>
          <p:cNvSpPr>
            <a:spLocks noChangeShapeType="1"/>
          </p:cNvSpPr>
          <p:nvPr/>
        </p:nvSpPr>
        <p:spPr bwMode="auto">
          <a:xfrm>
            <a:off x="4340947" y="6456363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6" name="Freeform 178"/>
          <p:cNvSpPr>
            <a:spLocks/>
          </p:cNvSpPr>
          <p:nvPr/>
        </p:nvSpPr>
        <p:spPr bwMode="auto">
          <a:xfrm>
            <a:off x="1023072" y="3937000"/>
            <a:ext cx="3687762" cy="6350"/>
          </a:xfrm>
          <a:custGeom>
            <a:avLst/>
            <a:gdLst>
              <a:gd name="T0" fmla="*/ 1 w 4645"/>
              <a:gd name="T1" fmla="*/ 0 h 7"/>
              <a:gd name="T2" fmla="*/ 0 w 4645"/>
              <a:gd name="T3" fmla="*/ 7 h 7"/>
              <a:gd name="T4" fmla="*/ 4644 w 4645"/>
              <a:gd name="T5" fmla="*/ 7 h 7"/>
              <a:gd name="T6" fmla="*/ 4645 w 4645"/>
              <a:gd name="T7" fmla="*/ 0 h 7"/>
              <a:gd name="T8" fmla="*/ 1 w 464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5" h="7">
                <a:moveTo>
                  <a:pt x="1" y="0"/>
                </a:moveTo>
                <a:lnTo>
                  <a:pt x="0" y="7"/>
                </a:lnTo>
                <a:lnTo>
                  <a:pt x="4644" y="7"/>
                </a:lnTo>
                <a:lnTo>
                  <a:pt x="4645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7" name="Rectangle 179"/>
          <p:cNvSpPr>
            <a:spLocks noChangeArrowheads="1"/>
          </p:cNvSpPr>
          <p:nvPr/>
        </p:nvSpPr>
        <p:spPr bwMode="auto">
          <a:xfrm>
            <a:off x="888134" y="6527800"/>
            <a:ext cx="6379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-0.0004</a:t>
            </a:r>
          </a:p>
        </p:txBody>
      </p:sp>
      <p:sp>
        <p:nvSpPr>
          <p:cNvPr id="888" name="Rectangle 180"/>
          <p:cNvSpPr>
            <a:spLocks noChangeArrowheads="1"/>
          </p:cNvSpPr>
          <p:nvPr/>
        </p:nvSpPr>
        <p:spPr bwMode="auto">
          <a:xfrm>
            <a:off x="1639022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0.0013</a:t>
            </a:r>
          </a:p>
        </p:txBody>
      </p:sp>
      <p:sp>
        <p:nvSpPr>
          <p:cNvPr id="889" name="Rectangle 181"/>
          <p:cNvSpPr>
            <a:spLocks noChangeArrowheads="1"/>
          </p:cNvSpPr>
          <p:nvPr/>
        </p:nvSpPr>
        <p:spPr bwMode="auto">
          <a:xfrm>
            <a:off x="2375622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0.0030</a:t>
            </a:r>
          </a:p>
        </p:txBody>
      </p:sp>
      <p:sp>
        <p:nvSpPr>
          <p:cNvPr id="890" name="Rectangle 182"/>
          <p:cNvSpPr>
            <a:spLocks noChangeArrowheads="1"/>
          </p:cNvSpPr>
          <p:nvPr/>
        </p:nvSpPr>
        <p:spPr bwMode="auto">
          <a:xfrm>
            <a:off x="3113809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0.0046</a:t>
            </a:r>
          </a:p>
        </p:txBody>
      </p:sp>
      <p:sp>
        <p:nvSpPr>
          <p:cNvPr id="891" name="Rectangle 183"/>
          <p:cNvSpPr>
            <a:spLocks noChangeArrowheads="1"/>
          </p:cNvSpPr>
          <p:nvPr/>
        </p:nvSpPr>
        <p:spPr bwMode="auto">
          <a:xfrm>
            <a:off x="3850409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0.0063</a:t>
            </a:r>
          </a:p>
        </p:txBody>
      </p:sp>
      <p:sp>
        <p:nvSpPr>
          <p:cNvPr id="892" name="Rectangle 184"/>
          <p:cNvSpPr>
            <a:spLocks noChangeArrowheads="1"/>
          </p:cNvSpPr>
          <p:nvPr/>
        </p:nvSpPr>
        <p:spPr bwMode="auto">
          <a:xfrm>
            <a:off x="4587009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0.0080</a:t>
            </a:r>
          </a:p>
        </p:txBody>
      </p:sp>
      <p:sp>
        <p:nvSpPr>
          <p:cNvPr id="893" name="Rectangle 185"/>
          <p:cNvSpPr>
            <a:spLocks noChangeArrowheads="1"/>
          </p:cNvSpPr>
          <p:nvPr/>
        </p:nvSpPr>
        <p:spPr bwMode="auto">
          <a:xfrm>
            <a:off x="145118" y="6566614"/>
            <a:ext cx="6107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[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O</a:t>
            </a:r>
            <a:r>
              <a:rPr lang="en-US" altLang="en-US" sz="1600" b="1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]/M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896" name="Freeform 188"/>
          <p:cNvSpPr>
            <a:spLocks/>
          </p:cNvSpPr>
          <p:nvPr/>
        </p:nvSpPr>
        <p:spPr bwMode="auto">
          <a:xfrm>
            <a:off x="1021484" y="3940175"/>
            <a:ext cx="4763" cy="2535238"/>
          </a:xfrm>
          <a:custGeom>
            <a:avLst/>
            <a:gdLst>
              <a:gd name="T0" fmla="*/ 0 w 7"/>
              <a:gd name="T1" fmla="*/ 3193 h 3194"/>
              <a:gd name="T2" fmla="*/ 7 w 7"/>
              <a:gd name="T3" fmla="*/ 3194 h 3194"/>
              <a:gd name="T4" fmla="*/ 7 w 7"/>
              <a:gd name="T5" fmla="*/ 2 h 3194"/>
              <a:gd name="T6" fmla="*/ 0 w 7"/>
              <a:gd name="T7" fmla="*/ 0 h 3194"/>
              <a:gd name="T8" fmla="*/ 0 w 7"/>
              <a:gd name="T9" fmla="*/ 3193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94">
                <a:moveTo>
                  <a:pt x="0" y="3193"/>
                </a:moveTo>
                <a:lnTo>
                  <a:pt x="7" y="3194"/>
                </a:lnTo>
                <a:lnTo>
                  <a:pt x="7" y="2"/>
                </a:lnTo>
                <a:lnTo>
                  <a:pt x="0" y="0"/>
                </a:lnTo>
                <a:lnTo>
                  <a:pt x="0" y="319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97" name="Freeform 189"/>
          <p:cNvSpPr>
            <a:spLocks/>
          </p:cNvSpPr>
          <p:nvPr/>
        </p:nvSpPr>
        <p:spPr bwMode="auto">
          <a:xfrm>
            <a:off x="1023072" y="6472238"/>
            <a:ext cx="36512" cy="3175"/>
          </a:xfrm>
          <a:custGeom>
            <a:avLst/>
            <a:gdLst>
              <a:gd name="T0" fmla="*/ 47 w 47"/>
              <a:gd name="T1" fmla="*/ 2 h 2"/>
              <a:gd name="T2" fmla="*/ 46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6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98" name="Freeform 190"/>
          <p:cNvSpPr>
            <a:spLocks/>
          </p:cNvSpPr>
          <p:nvPr/>
        </p:nvSpPr>
        <p:spPr bwMode="auto">
          <a:xfrm>
            <a:off x="1023072" y="5627688"/>
            <a:ext cx="36512" cy="1587"/>
          </a:xfrm>
          <a:custGeom>
            <a:avLst/>
            <a:gdLst>
              <a:gd name="T0" fmla="*/ 47 w 47"/>
              <a:gd name="T1" fmla="*/ 3 h 3"/>
              <a:gd name="T2" fmla="*/ 46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6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99" name="Freeform 191"/>
          <p:cNvSpPr>
            <a:spLocks/>
          </p:cNvSpPr>
          <p:nvPr/>
        </p:nvSpPr>
        <p:spPr bwMode="auto">
          <a:xfrm>
            <a:off x="1023072" y="4783138"/>
            <a:ext cx="36512" cy="1587"/>
          </a:xfrm>
          <a:custGeom>
            <a:avLst/>
            <a:gdLst>
              <a:gd name="T0" fmla="*/ 47 w 47"/>
              <a:gd name="T1" fmla="*/ 3 h 3"/>
              <a:gd name="T2" fmla="*/ 46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6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0" name="Freeform 192"/>
          <p:cNvSpPr>
            <a:spLocks/>
          </p:cNvSpPr>
          <p:nvPr/>
        </p:nvSpPr>
        <p:spPr bwMode="auto">
          <a:xfrm>
            <a:off x="1023072" y="3938588"/>
            <a:ext cx="36512" cy="1587"/>
          </a:xfrm>
          <a:custGeom>
            <a:avLst/>
            <a:gdLst>
              <a:gd name="T0" fmla="*/ 47 w 47"/>
              <a:gd name="T1" fmla="*/ 3 h 3"/>
              <a:gd name="T2" fmla="*/ 46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6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1" name="Line 193"/>
          <p:cNvSpPr>
            <a:spLocks noChangeShapeType="1"/>
          </p:cNvSpPr>
          <p:nvPr/>
        </p:nvSpPr>
        <p:spPr bwMode="auto">
          <a:xfrm flipH="1">
            <a:off x="1023072" y="6053138"/>
            <a:ext cx="17462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2" name="Line 194"/>
          <p:cNvSpPr>
            <a:spLocks noChangeShapeType="1"/>
          </p:cNvSpPr>
          <p:nvPr/>
        </p:nvSpPr>
        <p:spPr bwMode="auto">
          <a:xfrm flipH="1">
            <a:off x="1023072" y="5207000"/>
            <a:ext cx="1746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3" name="Line 195"/>
          <p:cNvSpPr>
            <a:spLocks noChangeShapeType="1"/>
          </p:cNvSpPr>
          <p:nvPr/>
        </p:nvSpPr>
        <p:spPr bwMode="auto">
          <a:xfrm flipH="1">
            <a:off x="1023072" y="4362450"/>
            <a:ext cx="1746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4" name="Freeform 196"/>
          <p:cNvSpPr>
            <a:spLocks/>
          </p:cNvSpPr>
          <p:nvPr/>
        </p:nvSpPr>
        <p:spPr bwMode="auto">
          <a:xfrm>
            <a:off x="4707659" y="3940175"/>
            <a:ext cx="4763" cy="2535238"/>
          </a:xfrm>
          <a:custGeom>
            <a:avLst/>
            <a:gdLst>
              <a:gd name="T0" fmla="*/ 0 w 7"/>
              <a:gd name="T1" fmla="*/ 3193 h 3194"/>
              <a:gd name="T2" fmla="*/ 7 w 7"/>
              <a:gd name="T3" fmla="*/ 3194 h 3194"/>
              <a:gd name="T4" fmla="*/ 7 w 7"/>
              <a:gd name="T5" fmla="*/ 2 h 3194"/>
              <a:gd name="T6" fmla="*/ 0 w 7"/>
              <a:gd name="T7" fmla="*/ 0 h 3194"/>
              <a:gd name="T8" fmla="*/ 0 w 7"/>
              <a:gd name="T9" fmla="*/ 3193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94">
                <a:moveTo>
                  <a:pt x="0" y="3193"/>
                </a:moveTo>
                <a:lnTo>
                  <a:pt x="7" y="3194"/>
                </a:lnTo>
                <a:lnTo>
                  <a:pt x="7" y="2"/>
                </a:lnTo>
                <a:lnTo>
                  <a:pt x="0" y="0"/>
                </a:lnTo>
                <a:lnTo>
                  <a:pt x="0" y="319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5" name="Rectangle 197"/>
          <p:cNvSpPr>
            <a:spLocks noChangeArrowheads="1"/>
          </p:cNvSpPr>
          <p:nvPr/>
        </p:nvSpPr>
        <p:spPr bwMode="auto">
          <a:xfrm>
            <a:off x="862734" y="6437313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</a:t>
            </a:r>
          </a:p>
        </p:txBody>
      </p:sp>
      <p:sp>
        <p:nvSpPr>
          <p:cNvPr id="906" name="Rectangle 198"/>
          <p:cNvSpPr>
            <a:spLocks noChangeArrowheads="1"/>
          </p:cNvSpPr>
          <p:nvPr/>
        </p:nvSpPr>
        <p:spPr bwMode="auto">
          <a:xfrm>
            <a:off x="862734" y="5592763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1.0</a:t>
            </a:r>
          </a:p>
        </p:txBody>
      </p:sp>
      <p:sp>
        <p:nvSpPr>
          <p:cNvPr id="907" name="Rectangle 199"/>
          <p:cNvSpPr>
            <a:spLocks noChangeArrowheads="1"/>
          </p:cNvSpPr>
          <p:nvPr/>
        </p:nvSpPr>
        <p:spPr bwMode="auto">
          <a:xfrm>
            <a:off x="862734" y="4748213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2.0</a:t>
            </a:r>
          </a:p>
        </p:txBody>
      </p:sp>
      <p:sp>
        <p:nvSpPr>
          <p:cNvPr id="908" name="Rectangle 200"/>
          <p:cNvSpPr>
            <a:spLocks noChangeArrowheads="1"/>
          </p:cNvSpPr>
          <p:nvPr/>
        </p:nvSpPr>
        <p:spPr bwMode="auto">
          <a:xfrm>
            <a:off x="862734" y="3903663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3.0</a:t>
            </a:r>
          </a:p>
        </p:txBody>
      </p:sp>
      <p:sp>
        <p:nvSpPr>
          <p:cNvPr id="909" name="Freeform 201"/>
          <p:cNvSpPr>
            <a:spLocks/>
          </p:cNvSpPr>
          <p:nvPr/>
        </p:nvSpPr>
        <p:spPr bwMode="auto">
          <a:xfrm>
            <a:off x="1197697" y="5237163"/>
            <a:ext cx="3352800" cy="379412"/>
          </a:xfrm>
          <a:custGeom>
            <a:avLst/>
            <a:gdLst>
              <a:gd name="T0" fmla="*/ 43 w 4223"/>
              <a:gd name="T1" fmla="*/ 473 h 478"/>
              <a:gd name="T2" fmla="*/ 128 w 4223"/>
              <a:gd name="T3" fmla="*/ 464 h 478"/>
              <a:gd name="T4" fmla="*/ 214 w 4223"/>
              <a:gd name="T5" fmla="*/ 454 h 478"/>
              <a:gd name="T6" fmla="*/ 299 w 4223"/>
              <a:gd name="T7" fmla="*/ 445 h 478"/>
              <a:gd name="T8" fmla="*/ 385 w 4223"/>
              <a:gd name="T9" fmla="*/ 435 h 478"/>
              <a:gd name="T10" fmla="*/ 470 w 4223"/>
              <a:gd name="T11" fmla="*/ 425 h 478"/>
              <a:gd name="T12" fmla="*/ 555 w 4223"/>
              <a:gd name="T13" fmla="*/ 416 h 478"/>
              <a:gd name="T14" fmla="*/ 640 w 4223"/>
              <a:gd name="T15" fmla="*/ 406 h 478"/>
              <a:gd name="T16" fmla="*/ 725 w 4223"/>
              <a:gd name="T17" fmla="*/ 397 h 478"/>
              <a:gd name="T18" fmla="*/ 811 w 4223"/>
              <a:gd name="T19" fmla="*/ 386 h 478"/>
              <a:gd name="T20" fmla="*/ 896 w 4223"/>
              <a:gd name="T21" fmla="*/ 378 h 478"/>
              <a:gd name="T22" fmla="*/ 982 w 4223"/>
              <a:gd name="T23" fmla="*/ 367 h 478"/>
              <a:gd name="T24" fmla="*/ 1067 w 4223"/>
              <a:gd name="T25" fmla="*/ 357 h 478"/>
              <a:gd name="T26" fmla="*/ 1153 w 4223"/>
              <a:gd name="T27" fmla="*/ 348 h 478"/>
              <a:gd name="T28" fmla="*/ 1238 w 4223"/>
              <a:gd name="T29" fmla="*/ 338 h 478"/>
              <a:gd name="T30" fmla="*/ 1324 w 4223"/>
              <a:gd name="T31" fmla="*/ 329 h 478"/>
              <a:gd name="T32" fmla="*/ 1408 w 4223"/>
              <a:gd name="T33" fmla="*/ 319 h 478"/>
              <a:gd name="T34" fmla="*/ 1493 w 4223"/>
              <a:gd name="T35" fmla="*/ 310 h 478"/>
              <a:gd name="T36" fmla="*/ 1579 w 4223"/>
              <a:gd name="T37" fmla="*/ 300 h 478"/>
              <a:gd name="T38" fmla="*/ 1664 w 4223"/>
              <a:gd name="T39" fmla="*/ 289 h 478"/>
              <a:gd name="T40" fmla="*/ 1750 w 4223"/>
              <a:gd name="T41" fmla="*/ 281 h 478"/>
              <a:gd name="T42" fmla="*/ 1835 w 4223"/>
              <a:gd name="T43" fmla="*/ 270 h 478"/>
              <a:gd name="T44" fmla="*/ 1921 w 4223"/>
              <a:gd name="T45" fmla="*/ 261 h 478"/>
              <a:gd name="T46" fmla="*/ 2006 w 4223"/>
              <a:gd name="T47" fmla="*/ 251 h 478"/>
              <a:gd name="T48" fmla="*/ 2090 w 4223"/>
              <a:gd name="T49" fmla="*/ 242 h 478"/>
              <a:gd name="T50" fmla="*/ 2176 w 4223"/>
              <a:gd name="T51" fmla="*/ 232 h 478"/>
              <a:gd name="T52" fmla="*/ 2261 w 4223"/>
              <a:gd name="T53" fmla="*/ 222 h 478"/>
              <a:gd name="T54" fmla="*/ 2347 w 4223"/>
              <a:gd name="T55" fmla="*/ 213 h 478"/>
              <a:gd name="T56" fmla="*/ 2432 w 4223"/>
              <a:gd name="T57" fmla="*/ 203 h 478"/>
              <a:gd name="T58" fmla="*/ 2518 w 4223"/>
              <a:gd name="T59" fmla="*/ 194 h 478"/>
              <a:gd name="T60" fmla="*/ 2603 w 4223"/>
              <a:gd name="T61" fmla="*/ 184 h 478"/>
              <a:gd name="T62" fmla="*/ 2689 w 4223"/>
              <a:gd name="T63" fmla="*/ 175 h 478"/>
              <a:gd name="T64" fmla="*/ 2774 w 4223"/>
              <a:gd name="T65" fmla="*/ 164 h 478"/>
              <a:gd name="T66" fmla="*/ 2858 w 4223"/>
              <a:gd name="T67" fmla="*/ 154 h 478"/>
              <a:gd name="T68" fmla="*/ 2944 w 4223"/>
              <a:gd name="T69" fmla="*/ 145 h 478"/>
              <a:gd name="T70" fmla="*/ 3029 w 4223"/>
              <a:gd name="T71" fmla="*/ 135 h 478"/>
              <a:gd name="T72" fmla="*/ 3115 w 4223"/>
              <a:gd name="T73" fmla="*/ 126 h 478"/>
              <a:gd name="T74" fmla="*/ 3200 w 4223"/>
              <a:gd name="T75" fmla="*/ 116 h 478"/>
              <a:gd name="T76" fmla="*/ 3286 w 4223"/>
              <a:gd name="T77" fmla="*/ 107 h 478"/>
              <a:gd name="T78" fmla="*/ 3371 w 4223"/>
              <a:gd name="T79" fmla="*/ 97 h 478"/>
              <a:gd name="T80" fmla="*/ 3457 w 4223"/>
              <a:gd name="T81" fmla="*/ 87 h 478"/>
              <a:gd name="T82" fmla="*/ 3541 w 4223"/>
              <a:gd name="T83" fmla="*/ 78 h 478"/>
              <a:gd name="T84" fmla="*/ 3626 w 4223"/>
              <a:gd name="T85" fmla="*/ 67 h 478"/>
              <a:gd name="T86" fmla="*/ 3712 w 4223"/>
              <a:gd name="T87" fmla="*/ 59 h 478"/>
              <a:gd name="T88" fmla="*/ 3797 w 4223"/>
              <a:gd name="T89" fmla="*/ 48 h 478"/>
              <a:gd name="T90" fmla="*/ 3883 w 4223"/>
              <a:gd name="T91" fmla="*/ 39 h 478"/>
              <a:gd name="T92" fmla="*/ 3968 w 4223"/>
              <a:gd name="T93" fmla="*/ 29 h 478"/>
              <a:gd name="T94" fmla="*/ 4054 w 4223"/>
              <a:gd name="T95" fmla="*/ 19 h 478"/>
              <a:gd name="T96" fmla="*/ 4139 w 4223"/>
              <a:gd name="T97" fmla="*/ 10 h 478"/>
              <a:gd name="T98" fmla="*/ 4223 w 4223"/>
              <a:gd name="T99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23" h="478">
                <a:moveTo>
                  <a:pt x="0" y="478"/>
                </a:moveTo>
                <a:lnTo>
                  <a:pt x="43" y="473"/>
                </a:lnTo>
                <a:lnTo>
                  <a:pt x="86" y="468"/>
                </a:lnTo>
                <a:lnTo>
                  <a:pt x="128" y="464"/>
                </a:lnTo>
                <a:lnTo>
                  <a:pt x="171" y="459"/>
                </a:lnTo>
                <a:lnTo>
                  <a:pt x="214" y="454"/>
                </a:lnTo>
                <a:lnTo>
                  <a:pt x="256" y="449"/>
                </a:lnTo>
                <a:lnTo>
                  <a:pt x="299" y="445"/>
                </a:lnTo>
                <a:lnTo>
                  <a:pt x="341" y="440"/>
                </a:lnTo>
                <a:lnTo>
                  <a:pt x="385" y="435"/>
                </a:lnTo>
                <a:lnTo>
                  <a:pt x="427" y="430"/>
                </a:lnTo>
                <a:lnTo>
                  <a:pt x="470" y="425"/>
                </a:lnTo>
                <a:lnTo>
                  <a:pt x="512" y="421"/>
                </a:lnTo>
                <a:lnTo>
                  <a:pt x="555" y="416"/>
                </a:lnTo>
                <a:lnTo>
                  <a:pt x="598" y="411"/>
                </a:lnTo>
                <a:lnTo>
                  <a:pt x="640" y="406"/>
                </a:lnTo>
                <a:lnTo>
                  <a:pt x="683" y="401"/>
                </a:lnTo>
                <a:lnTo>
                  <a:pt x="725" y="397"/>
                </a:lnTo>
                <a:lnTo>
                  <a:pt x="769" y="392"/>
                </a:lnTo>
                <a:lnTo>
                  <a:pt x="811" y="386"/>
                </a:lnTo>
                <a:lnTo>
                  <a:pt x="854" y="381"/>
                </a:lnTo>
                <a:lnTo>
                  <a:pt x="896" y="378"/>
                </a:lnTo>
                <a:lnTo>
                  <a:pt x="939" y="372"/>
                </a:lnTo>
                <a:lnTo>
                  <a:pt x="982" y="367"/>
                </a:lnTo>
                <a:lnTo>
                  <a:pt x="1024" y="362"/>
                </a:lnTo>
                <a:lnTo>
                  <a:pt x="1067" y="357"/>
                </a:lnTo>
                <a:lnTo>
                  <a:pt x="1109" y="353"/>
                </a:lnTo>
                <a:lnTo>
                  <a:pt x="1153" y="348"/>
                </a:lnTo>
                <a:lnTo>
                  <a:pt x="1195" y="343"/>
                </a:lnTo>
                <a:lnTo>
                  <a:pt x="1238" y="338"/>
                </a:lnTo>
                <a:lnTo>
                  <a:pt x="1280" y="333"/>
                </a:lnTo>
                <a:lnTo>
                  <a:pt x="1324" y="329"/>
                </a:lnTo>
                <a:lnTo>
                  <a:pt x="1366" y="324"/>
                </a:lnTo>
                <a:lnTo>
                  <a:pt x="1408" y="319"/>
                </a:lnTo>
                <a:lnTo>
                  <a:pt x="1451" y="314"/>
                </a:lnTo>
                <a:lnTo>
                  <a:pt x="1493" y="310"/>
                </a:lnTo>
                <a:lnTo>
                  <a:pt x="1537" y="305"/>
                </a:lnTo>
                <a:lnTo>
                  <a:pt x="1579" y="300"/>
                </a:lnTo>
                <a:lnTo>
                  <a:pt x="1622" y="295"/>
                </a:lnTo>
                <a:lnTo>
                  <a:pt x="1664" y="289"/>
                </a:lnTo>
                <a:lnTo>
                  <a:pt x="1706" y="286"/>
                </a:lnTo>
                <a:lnTo>
                  <a:pt x="1750" y="281"/>
                </a:lnTo>
                <a:lnTo>
                  <a:pt x="1792" y="275"/>
                </a:lnTo>
                <a:lnTo>
                  <a:pt x="1835" y="270"/>
                </a:lnTo>
                <a:lnTo>
                  <a:pt x="1877" y="265"/>
                </a:lnTo>
                <a:lnTo>
                  <a:pt x="1921" y="261"/>
                </a:lnTo>
                <a:lnTo>
                  <a:pt x="1963" y="256"/>
                </a:lnTo>
                <a:lnTo>
                  <a:pt x="2006" y="251"/>
                </a:lnTo>
                <a:lnTo>
                  <a:pt x="2048" y="246"/>
                </a:lnTo>
                <a:lnTo>
                  <a:pt x="2090" y="242"/>
                </a:lnTo>
                <a:lnTo>
                  <a:pt x="2134" y="237"/>
                </a:lnTo>
                <a:lnTo>
                  <a:pt x="2176" y="232"/>
                </a:lnTo>
                <a:lnTo>
                  <a:pt x="2219" y="227"/>
                </a:lnTo>
                <a:lnTo>
                  <a:pt x="2261" y="222"/>
                </a:lnTo>
                <a:lnTo>
                  <a:pt x="2305" y="218"/>
                </a:lnTo>
                <a:lnTo>
                  <a:pt x="2347" y="213"/>
                </a:lnTo>
                <a:lnTo>
                  <a:pt x="2390" y="208"/>
                </a:lnTo>
                <a:lnTo>
                  <a:pt x="2432" y="203"/>
                </a:lnTo>
                <a:lnTo>
                  <a:pt x="2474" y="198"/>
                </a:lnTo>
                <a:lnTo>
                  <a:pt x="2518" y="194"/>
                </a:lnTo>
                <a:lnTo>
                  <a:pt x="2560" y="189"/>
                </a:lnTo>
                <a:lnTo>
                  <a:pt x="2603" y="184"/>
                </a:lnTo>
                <a:lnTo>
                  <a:pt x="2645" y="178"/>
                </a:lnTo>
                <a:lnTo>
                  <a:pt x="2689" y="175"/>
                </a:lnTo>
                <a:lnTo>
                  <a:pt x="2731" y="170"/>
                </a:lnTo>
                <a:lnTo>
                  <a:pt x="2774" y="164"/>
                </a:lnTo>
                <a:lnTo>
                  <a:pt x="2816" y="159"/>
                </a:lnTo>
                <a:lnTo>
                  <a:pt x="2858" y="154"/>
                </a:lnTo>
                <a:lnTo>
                  <a:pt x="2902" y="150"/>
                </a:lnTo>
                <a:lnTo>
                  <a:pt x="2944" y="145"/>
                </a:lnTo>
                <a:lnTo>
                  <a:pt x="2987" y="140"/>
                </a:lnTo>
                <a:lnTo>
                  <a:pt x="3029" y="135"/>
                </a:lnTo>
                <a:lnTo>
                  <a:pt x="3073" y="130"/>
                </a:lnTo>
                <a:lnTo>
                  <a:pt x="3115" y="126"/>
                </a:lnTo>
                <a:lnTo>
                  <a:pt x="3157" y="121"/>
                </a:lnTo>
                <a:lnTo>
                  <a:pt x="3200" y="116"/>
                </a:lnTo>
                <a:lnTo>
                  <a:pt x="3242" y="111"/>
                </a:lnTo>
                <a:lnTo>
                  <a:pt x="3286" y="107"/>
                </a:lnTo>
                <a:lnTo>
                  <a:pt x="3328" y="102"/>
                </a:lnTo>
                <a:lnTo>
                  <a:pt x="3371" y="97"/>
                </a:lnTo>
                <a:lnTo>
                  <a:pt x="3413" y="92"/>
                </a:lnTo>
                <a:lnTo>
                  <a:pt x="3457" y="87"/>
                </a:lnTo>
                <a:lnTo>
                  <a:pt x="3499" y="83"/>
                </a:lnTo>
                <a:lnTo>
                  <a:pt x="3541" y="78"/>
                </a:lnTo>
                <a:lnTo>
                  <a:pt x="3584" y="73"/>
                </a:lnTo>
                <a:lnTo>
                  <a:pt x="3626" y="67"/>
                </a:lnTo>
                <a:lnTo>
                  <a:pt x="3670" y="62"/>
                </a:lnTo>
                <a:lnTo>
                  <a:pt x="3712" y="59"/>
                </a:lnTo>
                <a:lnTo>
                  <a:pt x="3755" y="53"/>
                </a:lnTo>
                <a:lnTo>
                  <a:pt x="3797" y="48"/>
                </a:lnTo>
                <a:lnTo>
                  <a:pt x="3841" y="43"/>
                </a:lnTo>
                <a:lnTo>
                  <a:pt x="3883" y="39"/>
                </a:lnTo>
                <a:lnTo>
                  <a:pt x="3925" y="34"/>
                </a:lnTo>
                <a:lnTo>
                  <a:pt x="3968" y="29"/>
                </a:lnTo>
                <a:lnTo>
                  <a:pt x="4010" y="24"/>
                </a:lnTo>
                <a:lnTo>
                  <a:pt x="4054" y="19"/>
                </a:lnTo>
                <a:lnTo>
                  <a:pt x="4096" y="15"/>
                </a:lnTo>
                <a:lnTo>
                  <a:pt x="4139" y="10"/>
                </a:lnTo>
                <a:lnTo>
                  <a:pt x="4181" y="5"/>
                </a:lnTo>
                <a:lnTo>
                  <a:pt x="4223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0" name="Freeform 202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1" name="Freeform 203"/>
          <p:cNvSpPr>
            <a:spLocks/>
          </p:cNvSpPr>
          <p:nvPr/>
        </p:nvSpPr>
        <p:spPr bwMode="auto">
          <a:xfrm>
            <a:off x="1866034" y="5489575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2" name="Freeform 204"/>
          <p:cNvSpPr>
            <a:spLocks/>
          </p:cNvSpPr>
          <p:nvPr/>
        </p:nvSpPr>
        <p:spPr bwMode="auto">
          <a:xfrm>
            <a:off x="1866034" y="547846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3" name="Freeform 205"/>
          <p:cNvSpPr>
            <a:spLocks/>
          </p:cNvSpPr>
          <p:nvPr/>
        </p:nvSpPr>
        <p:spPr bwMode="auto">
          <a:xfrm>
            <a:off x="4517159" y="521493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4" name="Freeform 206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5" name="Freeform 207"/>
          <p:cNvSpPr>
            <a:spLocks/>
          </p:cNvSpPr>
          <p:nvPr/>
        </p:nvSpPr>
        <p:spPr bwMode="auto">
          <a:xfrm>
            <a:off x="1866034" y="552291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6" name="Freeform 208"/>
          <p:cNvSpPr>
            <a:spLocks/>
          </p:cNvSpPr>
          <p:nvPr/>
        </p:nvSpPr>
        <p:spPr bwMode="auto">
          <a:xfrm>
            <a:off x="1866034" y="54991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7" name="Freeform 209"/>
          <p:cNvSpPr>
            <a:spLocks/>
          </p:cNvSpPr>
          <p:nvPr/>
        </p:nvSpPr>
        <p:spPr bwMode="auto">
          <a:xfrm>
            <a:off x="4517159" y="515461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8" name="Freeform 210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9" name="Freeform 211"/>
          <p:cNvSpPr>
            <a:spLocks/>
          </p:cNvSpPr>
          <p:nvPr/>
        </p:nvSpPr>
        <p:spPr bwMode="auto">
          <a:xfrm>
            <a:off x="1866034" y="551338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0" name="Freeform 212"/>
          <p:cNvSpPr>
            <a:spLocks/>
          </p:cNvSpPr>
          <p:nvPr/>
        </p:nvSpPr>
        <p:spPr bwMode="auto">
          <a:xfrm>
            <a:off x="1866034" y="5489575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1" name="Freeform 213"/>
          <p:cNvSpPr>
            <a:spLocks/>
          </p:cNvSpPr>
          <p:nvPr/>
        </p:nvSpPr>
        <p:spPr bwMode="auto">
          <a:xfrm>
            <a:off x="4517159" y="520223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2" name="Freeform 214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3" name="Freeform 215"/>
          <p:cNvSpPr>
            <a:spLocks/>
          </p:cNvSpPr>
          <p:nvPr/>
        </p:nvSpPr>
        <p:spPr bwMode="auto">
          <a:xfrm>
            <a:off x="1866034" y="547846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4" name="Freeform 216"/>
          <p:cNvSpPr>
            <a:spLocks/>
          </p:cNvSpPr>
          <p:nvPr/>
        </p:nvSpPr>
        <p:spPr bwMode="auto">
          <a:xfrm>
            <a:off x="1866034" y="54927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5" name="Freeform 217"/>
          <p:cNvSpPr>
            <a:spLocks/>
          </p:cNvSpPr>
          <p:nvPr/>
        </p:nvSpPr>
        <p:spPr bwMode="auto">
          <a:xfrm>
            <a:off x="4517159" y="522446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6" name="Freeform 218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7" name="Freeform 219"/>
          <p:cNvSpPr>
            <a:spLocks/>
          </p:cNvSpPr>
          <p:nvPr/>
        </p:nvSpPr>
        <p:spPr bwMode="auto">
          <a:xfrm>
            <a:off x="1866034" y="55054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8" name="Freeform 220"/>
          <p:cNvSpPr>
            <a:spLocks/>
          </p:cNvSpPr>
          <p:nvPr/>
        </p:nvSpPr>
        <p:spPr bwMode="auto">
          <a:xfrm>
            <a:off x="1866034" y="550703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9" name="Freeform 221"/>
          <p:cNvSpPr>
            <a:spLocks/>
          </p:cNvSpPr>
          <p:nvPr/>
        </p:nvSpPr>
        <p:spPr bwMode="auto">
          <a:xfrm>
            <a:off x="4517159" y="521811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0" name="Freeform 222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1" name="Freeform 223"/>
          <p:cNvSpPr>
            <a:spLocks/>
          </p:cNvSpPr>
          <p:nvPr/>
        </p:nvSpPr>
        <p:spPr bwMode="auto">
          <a:xfrm>
            <a:off x="1866034" y="5521325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2" name="Freeform 224"/>
          <p:cNvSpPr>
            <a:spLocks/>
          </p:cNvSpPr>
          <p:nvPr/>
        </p:nvSpPr>
        <p:spPr bwMode="auto">
          <a:xfrm>
            <a:off x="1866034" y="549433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3" name="Freeform 225"/>
          <p:cNvSpPr>
            <a:spLocks/>
          </p:cNvSpPr>
          <p:nvPr/>
        </p:nvSpPr>
        <p:spPr bwMode="auto">
          <a:xfrm>
            <a:off x="4517159" y="52324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4" name="Freeform 226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5" name="Freeform 227"/>
          <p:cNvSpPr>
            <a:spLocks/>
          </p:cNvSpPr>
          <p:nvPr/>
        </p:nvSpPr>
        <p:spPr bwMode="auto">
          <a:xfrm>
            <a:off x="1866034" y="54864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6" name="Freeform 228"/>
          <p:cNvSpPr>
            <a:spLocks/>
          </p:cNvSpPr>
          <p:nvPr/>
        </p:nvSpPr>
        <p:spPr bwMode="auto">
          <a:xfrm>
            <a:off x="1866034" y="54864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7" name="Freeform 229"/>
          <p:cNvSpPr>
            <a:spLocks/>
          </p:cNvSpPr>
          <p:nvPr/>
        </p:nvSpPr>
        <p:spPr bwMode="auto">
          <a:xfrm>
            <a:off x="4517159" y="52070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8" name="Freeform 230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9" name="Freeform 231"/>
          <p:cNvSpPr>
            <a:spLocks/>
          </p:cNvSpPr>
          <p:nvPr/>
        </p:nvSpPr>
        <p:spPr bwMode="auto">
          <a:xfrm>
            <a:off x="1866034" y="546258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0" name="Freeform 232"/>
          <p:cNvSpPr>
            <a:spLocks/>
          </p:cNvSpPr>
          <p:nvPr/>
        </p:nvSpPr>
        <p:spPr bwMode="auto">
          <a:xfrm>
            <a:off x="1866034" y="54800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1" name="Freeform 233"/>
          <p:cNvSpPr>
            <a:spLocks/>
          </p:cNvSpPr>
          <p:nvPr/>
        </p:nvSpPr>
        <p:spPr bwMode="auto">
          <a:xfrm>
            <a:off x="4517159" y="52006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2" name="Freeform 234"/>
          <p:cNvSpPr>
            <a:spLocks/>
          </p:cNvSpPr>
          <p:nvPr/>
        </p:nvSpPr>
        <p:spPr bwMode="auto">
          <a:xfrm>
            <a:off x="1197697" y="4352925"/>
            <a:ext cx="3352800" cy="1239838"/>
          </a:xfrm>
          <a:custGeom>
            <a:avLst/>
            <a:gdLst>
              <a:gd name="T0" fmla="*/ 43 w 4223"/>
              <a:gd name="T1" fmla="*/ 1546 h 1562"/>
              <a:gd name="T2" fmla="*/ 128 w 4223"/>
              <a:gd name="T3" fmla="*/ 1515 h 1562"/>
              <a:gd name="T4" fmla="*/ 214 w 4223"/>
              <a:gd name="T5" fmla="*/ 1483 h 1562"/>
              <a:gd name="T6" fmla="*/ 299 w 4223"/>
              <a:gd name="T7" fmla="*/ 1451 h 1562"/>
              <a:gd name="T8" fmla="*/ 385 w 4223"/>
              <a:gd name="T9" fmla="*/ 1420 h 1562"/>
              <a:gd name="T10" fmla="*/ 470 w 4223"/>
              <a:gd name="T11" fmla="*/ 1388 h 1562"/>
              <a:gd name="T12" fmla="*/ 555 w 4223"/>
              <a:gd name="T13" fmla="*/ 1356 h 1562"/>
              <a:gd name="T14" fmla="*/ 640 w 4223"/>
              <a:gd name="T15" fmla="*/ 1326 h 1562"/>
              <a:gd name="T16" fmla="*/ 725 w 4223"/>
              <a:gd name="T17" fmla="*/ 1294 h 1562"/>
              <a:gd name="T18" fmla="*/ 811 w 4223"/>
              <a:gd name="T19" fmla="*/ 1262 h 1562"/>
              <a:gd name="T20" fmla="*/ 896 w 4223"/>
              <a:gd name="T21" fmla="*/ 1230 h 1562"/>
              <a:gd name="T22" fmla="*/ 982 w 4223"/>
              <a:gd name="T23" fmla="*/ 1199 h 1562"/>
              <a:gd name="T24" fmla="*/ 1067 w 4223"/>
              <a:gd name="T25" fmla="*/ 1167 h 1562"/>
              <a:gd name="T26" fmla="*/ 1153 w 4223"/>
              <a:gd name="T27" fmla="*/ 1136 h 1562"/>
              <a:gd name="T28" fmla="*/ 1238 w 4223"/>
              <a:gd name="T29" fmla="*/ 1105 h 1562"/>
              <a:gd name="T30" fmla="*/ 1324 w 4223"/>
              <a:gd name="T31" fmla="*/ 1073 h 1562"/>
              <a:gd name="T32" fmla="*/ 1408 w 4223"/>
              <a:gd name="T33" fmla="*/ 1041 h 1562"/>
              <a:gd name="T34" fmla="*/ 1493 w 4223"/>
              <a:gd name="T35" fmla="*/ 1009 h 1562"/>
              <a:gd name="T36" fmla="*/ 1579 w 4223"/>
              <a:gd name="T37" fmla="*/ 979 h 1562"/>
              <a:gd name="T38" fmla="*/ 1664 w 4223"/>
              <a:gd name="T39" fmla="*/ 947 h 1562"/>
              <a:gd name="T40" fmla="*/ 1750 w 4223"/>
              <a:gd name="T41" fmla="*/ 915 h 1562"/>
              <a:gd name="T42" fmla="*/ 1835 w 4223"/>
              <a:gd name="T43" fmla="*/ 884 h 1562"/>
              <a:gd name="T44" fmla="*/ 1921 w 4223"/>
              <a:gd name="T45" fmla="*/ 852 h 1562"/>
              <a:gd name="T46" fmla="*/ 2006 w 4223"/>
              <a:gd name="T47" fmla="*/ 820 h 1562"/>
              <a:gd name="T48" fmla="*/ 2090 w 4223"/>
              <a:gd name="T49" fmla="*/ 788 h 1562"/>
              <a:gd name="T50" fmla="*/ 2176 w 4223"/>
              <a:gd name="T51" fmla="*/ 758 h 1562"/>
              <a:gd name="T52" fmla="*/ 2261 w 4223"/>
              <a:gd name="T53" fmla="*/ 726 h 1562"/>
              <a:gd name="T54" fmla="*/ 2347 w 4223"/>
              <a:gd name="T55" fmla="*/ 694 h 1562"/>
              <a:gd name="T56" fmla="*/ 2432 w 4223"/>
              <a:gd name="T57" fmla="*/ 662 h 1562"/>
              <a:gd name="T58" fmla="*/ 2518 w 4223"/>
              <a:gd name="T59" fmla="*/ 632 h 1562"/>
              <a:gd name="T60" fmla="*/ 2603 w 4223"/>
              <a:gd name="T61" fmla="*/ 600 h 1562"/>
              <a:gd name="T62" fmla="*/ 2689 w 4223"/>
              <a:gd name="T63" fmla="*/ 568 h 1562"/>
              <a:gd name="T64" fmla="*/ 2774 w 4223"/>
              <a:gd name="T65" fmla="*/ 537 h 1562"/>
              <a:gd name="T66" fmla="*/ 2858 w 4223"/>
              <a:gd name="T67" fmla="*/ 505 h 1562"/>
              <a:gd name="T68" fmla="*/ 2944 w 4223"/>
              <a:gd name="T69" fmla="*/ 473 h 1562"/>
              <a:gd name="T70" fmla="*/ 3029 w 4223"/>
              <a:gd name="T71" fmla="*/ 441 h 1562"/>
              <a:gd name="T72" fmla="*/ 3115 w 4223"/>
              <a:gd name="T73" fmla="*/ 411 h 1562"/>
              <a:gd name="T74" fmla="*/ 3200 w 4223"/>
              <a:gd name="T75" fmla="*/ 379 h 1562"/>
              <a:gd name="T76" fmla="*/ 3286 w 4223"/>
              <a:gd name="T77" fmla="*/ 347 h 1562"/>
              <a:gd name="T78" fmla="*/ 3371 w 4223"/>
              <a:gd name="T79" fmla="*/ 316 h 1562"/>
              <a:gd name="T80" fmla="*/ 3457 w 4223"/>
              <a:gd name="T81" fmla="*/ 284 h 1562"/>
              <a:gd name="T82" fmla="*/ 3541 w 4223"/>
              <a:gd name="T83" fmla="*/ 253 h 1562"/>
              <a:gd name="T84" fmla="*/ 3626 w 4223"/>
              <a:gd name="T85" fmla="*/ 221 h 1562"/>
              <a:gd name="T86" fmla="*/ 3712 w 4223"/>
              <a:gd name="T87" fmla="*/ 190 h 1562"/>
              <a:gd name="T88" fmla="*/ 3797 w 4223"/>
              <a:gd name="T89" fmla="*/ 158 h 1562"/>
              <a:gd name="T90" fmla="*/ 3883 w 4223"/>
              <a:gd name="T91" fmla="*/ 126 h 1562"/>
              <a:gd name="T92" fmla="*/ 3968 w 4223"/>
              <a:gd name="T93" fmla="*/ 96 h 1562"/>
              <a:gd name="T94" fmla="*/ 4054 w 4223"/>
              <a:gd name="T95" fmla="*/ 64 h 1562"/>
              <a:gd name="T96" fmla="*/ 4139 w 4223"/>
              <a:gd name="T97" fmla="*/ 32 h 1562"/>
              <a:gd name="T98" fmla="*/ 4223 w 4223"/>
              <a:gd name="T99" fmla="*/ 0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23" h="1562">
                <a:moveTo>
                  <a:pt x="0" y="1562"/>
                </a:moveTo>
                <a:lnTo>
                  <a:pt x="43" y="1546"/>
                </a:lnTo>
                <a:lnTo>
                  <a:pt x="86" y="1530"/>
                </a:lnTo>
                <a:lnTo>
                  <a:pt x="128" y="1515"/>
                </a:lnTo>
                <a:lnTo>
                  <a:pt x="171" y="1499"/>
                </a:lnTo>
                <a:lnTo>
                  <a:pt x="214" y="1483"/>
                </a:lnTo>
                <a:lnTo>
                  <a:pt x="256" y="1467"/>
                </a:lnTo>
                <a:lnTo>
                  <a:pt x="299" y="1451"/>
                </a:lnTo>
                <a:lnTo>
                  <a:pt x="341" y="1435"/>
                </a:lnTo>
                <a:lnTo>
                  <a:pt x="385" y="1420"/>
                </a:lnTo>
                <a:lnTo>
                  <a:pt x="427" y="1403"/>
                </a:lnTo>
                <a:lnTo>
                  <a:pt x="470" y="1388"/>
                </a:lnTo>
                <a:lnTo>
                  <a:pt x="512" y="1373"/>
                </a:lnTo>
                <a:lnTo>
                  <a:pt x="555" y="1356"/>
                </a:lnTo>
                <a:lnTo>
                  <a:pt x="598" y="1341"/>
                </a:lnTo>
                <a:lnTo>
                  <a:pt x="640" y="1326"/>
                </a:lnTo>
                <a:lnTo>
                  <a:pt x="683" y="1309"/>
                </a:lnTo>
                <a:lnTo>
                  <a:pt x="725" y="1294"/>
                </a:lnTo>
                <a:lnTo>
                  <a:pt x="769" y="1277"/>
                </a:lnTo>
                <a:lnTo>
                  <a:pt x="811" y="1262"/>
                </a:lnTo>
                <a:lnTo>
                  <a:pt x="854" y="1247"/>
                </a:lnTo>
                <a:lnTo>
                  <a:pt x="896" y="1230"/>
                </a:lnTo>
                <a:lnTo>
                  <a:pt x="939" y="1215"/>
                </a:lnTo>
                <a:lnTo>
                  <a:pt x="982" y="1199"/>
                </a:lnTo>
                <a:lnTo>
                  <a:pt x="1024" y="1183"/>
                </a:lnTo>
                <a:lnTo>
                  <a:pt x="1067" y="1167"/>
                </a:lnTo>
                <a:lnTo>
                  <a:pt x="1109" y="1152"/>
                </a:lnTo>
                <a:lnTo>
                  <a:pt x="1153" y="1136"/>
                </a:lnTo>
                <a:lnTo>
                  <a:pt x="1195" y="1120"/>
                </a:lnTo>
                <a:lnTo>
                  <a:pt x="1238" y="1105"/>
                </a:lnTo>
                <a:lnTo>
                  <a:pt x="1280" y="1088"/>
                </a:lnTo>
                <a:lnTo>
                  <a:pt x="1324" y="1073"/>
                </a:lnTo>
                <a:lnTo>
                  <a:pt x="1366" y="1056"/>
                </a:lnTo>
                <a:lnTo>
                  <a:pt x="1408" y="1041"/>
                </a:lnTo>
                <a:lnTo>
                  <a:pt x="1451" y="1026"/>
                </a:lnTo>
                <a:lnTo>
                  <a:pt x="1493" y="1009"/>
                </a:lnTo>
                <a:lnTo>
                  <a:pt x="1537" y="994"/>
                </a:lnTo>
                <a:lnTo>
                  <a:pt x="1579" y="979"/>
                </a:lnTo>
                <a:lnTo>
                  <a:pt x="1622" y="962"/>
                </a:lnTo>
                <a:lnTo>
                  <a:pt x="1664" y="947"/>
                </a:lnTo>
                <a:lnTo>
                  <a:pt x="1706" y="931"/>
                </a:lnTo>
                <a:lnTo>
                  <a:pt x="1750" y="915"/>
                </a:lnTo>
                <a:lnTo>
                  <a:pt x="1792" y="899"/>
                </a:lnTo>
                <a:lnTo>
                  <a:pt x="1835" y="884"/>
                </a:lnTo>
                <a:lnTo>
                  <a:pt x="1877" y="868"/>
                </a:lnTo>
                <a:lnTo>
                  <a:pt x="1921" y="852"/>
                </a:lnTo>
                <a:lnTo>
                  <a:pt x="1963" y="836"/>
                </a:lnTo>
                <a:lnTo>
                  <a:pt x="2006" y="820"/>
                </a:lnTo>
                <a:lnTo>
                  <a:pt x="2048" y="805"/>
                </a:lnTo>
                <a:lnTo>
                  <a:pt x="2090" y="788"/>
                </a:lnTo>
                <a:lnTo>
                  <a:pt x="2134" y="773"/>
                </a:lnTo>
                <a:lnTo>
                  <a:pt x="2176" y="758"/>
                </a:lnTo>
                <a:lnTo>
                  <a:pt x="2219" y="741"/>
                </a:lnTo>
                <a:lnTo>
                  <a:pt x="2261" y="726"/>
                </a:lnTo>
                <a:lnTo>
                  <a:pt x="2305" y="711"/>
                </a:lnTo>
                <a:lnTo>
                  <a:pt x="2347" y="694"/>
                </a:lnTo>
                <a:lnTo>
                  <a:pt x="2390" y="679"/>
                </a:lnTo>
                <a:lnTo>
                  <a:pt x="2432" y="662"/>
                </a:lnTo>
                <a:lnTo>
                  <a:pt x="2474" y="647"/>
                </a:lnTo>
                <a:lnTo>
                  <a:pt x="2518" y="632"/>
                </a:lnTo>
                <a:lnTo>
                  <a:pt x="2560" y="615"/>
                </a:lnTo>
                <a:lnTo>
                  <a:pt x="2603" y="600"/>
                </a:lnTo>
                <a:lnTo>
                  <a:pt x="2645" y="584"/>
                </a:lnTo>
                <a:lnTo>
                  <a:pt x="2689" y="568"/>
                </a:lnTo>
                <a:lnTo>
                  <a:pt x="2731" y="552"/>
                </a:lnTo>
                <a:lnTo>
                  <a:pt x="2774" y="537"/>
                </a:lnTo>
                <a:lnTo>
                  <a:pt x="2816" y="521"/>
                </a:lnTo>
                <a:lnTo>
                  <a:pt x="2858" y="505"/>
                </a:lnTo>
                <a:lnTo>
                  <a:pt x="2902" y="490"/>
                </a:lnTo>
                <a:lnTo>
                  <a:pt x="2944" y="473"/>
                </a:lnTo>
                <a:lnTo>
                  <a:pt x="2987" y="458"/>
                </a:lnTo>
                <a:lnTo>
                  <a:pt x="3029" y="441"/>
                </a:lnTo>
                <a:lnTo>
                  <a:pt x="3073" y="426"/>
                </a:lnTo>
                <a:lnTo>
                  <a:pt x="3115" y="411"/>
                </a:lnTo>
                <a:lnTo>
                  <a:pt x="3157" y="394"/>
                </a:lnTo>
                <a:lnTo>
                  <a:pt x="3200" y="379"/>
                </a:lnTo>
                <a:lnTo>
                  <a:pt x="3242" y="364"/>
                </a:lnTo>
                <a:lnTo>
                  <a:pt x="3286" y="347"/>
                </a:lnTo>
                <a:lnTo>
                  <a:pt x="3328" y="332"/>
                </a:lnTo>
                <a:lnTo>
                  <a:pt x="3371" y="316"/>
                </a:lnTo>
                <a:lnTo>
                  <a:pt x="3413" y="300"/>
                </a:lnTo>
                <a:lnTo>
                  <a:pt x="3457" y="284"/>
                </a:lnTo>
                <a:lnTo>
                  <a:pt x="3499" y="269"/>
                </a:lnTo>
                <a:lnTo>
                  <a:pt x="3541" y="253"/>
                </a:lnTo>
                <a:lnTo>
                  <a:pt x="3584" y="237"/>
                </a:lnTo>
                <a:lnTo>
                  <a:pt x="3626" y="221"/>
                </a:lnTo>
                <a:lnTo>
                  <a:pt x="3670" y="205"/>
                </a:lnTo>
                <a:lnTo>
                  <a:pt x="3712" y="190"/>
                </a:lnTo>
                <a:lnTo>
                  <a:pt x="3755" y="173"/>
                </a:lnTo>
                <a:lnTo>
                  <a:pt x="3797" y="158"/>
                </a:lnTo>
                <a:lnTo>
                  <a:pt x="3841" y="143"/>
                </a:lnTo>
                <a:lnTo>
                  <a:pt x="3883" y="126"/>
                </a:lnTo>
                <a:lnTo>
                  <a:pt x="3925" y="111"/>
                </a:lnTo>
                <a:lnTo>
                  <a:pt x="3968" y="96"/>
                </a:lnTo>
                <a:lnTo>
                  <a:pt x="4010" y="79"/>
                </a:lnTo>
                <a:lnTo>
                  <a:pt x="4054" y="64"/>
                </a:lnTo>
                <a:lnTo>
                  <a:pt x="4096" y="47"/>
                </a:lnTo>
                <a:lnTo>
                  <a:pt x="4139" y="32"/>
                </a:lnTo>
                <a:lnTo>
                  <a:pt x="4181" y="16"/>
                </a:lnTo>
                <a:lnTo>
                  <a:pt x="4223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3" name="Rectangle 235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4" name="Rectangle 236"/>
          <p:cNvSpPr>
            <a:spLocks noChangeArrowheads="1"/>
          </p:cNvSpPr>
          <p:nvPr/>
        </p:nvSpPr>
        <p:spPr bwMode="auto">
          <a:xfrm>
            <a:off x="1866034" y="529907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5" name="Rectangle 237"/>
          <p:cNvSpPr>
            <a:spLocks noChangeArrowheads="1"/>
          </p:cNvSpPr>
          <p:nvPr/>
        </p:nvSpPr>
        <p:spPr bwMode="auto">
          <a:xfrm>
            <a:off x="1866034" y="529907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6" name="Rectangle 238"/>
          <p:cNvSpPr>
            <a:spLocks noChangeArrowheads="1"/>
          </p:cNvSpPr>
          <p:nvPr/>
        </p:nvSpPr>
        <p:spPr bwMode="auto">
          <a:xfrm>
            <a:off x="4517159" y="4330700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7" name="Rectangle 239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8" name="Rectangle 240"/>
          <p:cNvSpPr>
            <a:spLocks noChangeArrowheads="1"/>
          </p:cNvSpPr>
          <p:nvPr/>
        </p:nvSpPr>
        <p:spPr bwMode="auto">
          <a:xfrm>
            <a:off x="1866034" y="5289550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9" name="Rectangle 241"/>
          <p:cNvSpPr>
            <a:spLocks noChangeArrowheads="1"/>
          </p:cNvSpPr>
          <p:nvPr/>
        </p:nvSpPr>
        <p:spPr bwMode="auto">
          <a:xfrm>
            <a:off x="1866034" y="529748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0" name="Rectangle 242"/>
          <p:cNvSpPr>
            <a:spLocks noChangeArrowheads="1"/>
          </p:cNvSpPr>
          <p:nvPr/>
        </p:nvSpPr>
        <p:spPr bwMode="auto">
          <a:xfrm>
            <a:off x="4517159" y="42529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1" name="Rectangle 243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2" name="Rectangle 244"/>
          <p:cNvSpPr>
            <a:spLocks noChangeArrowheads="1"/>
          </p:cNvSpPr>
          <p:nvPr/>
        </p:nvSpPr>
        <p:spPr bwMode="auto">
          <a:xfrm>
            <a:off x="1866034" y="5289550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3" name="Rectangle 245"/>
          <p:cNvSpPr>
            <a:spLocks noChangeArrowheads="1"/>
          </p:cNvSpPr>
          <p:nvPr/>
        </p:nvSpPr>
        <p:spPr bwMode="auto">
          <a:xfrm>
            <a:off x="1866034" y="5303838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4" name="Rectangle 246"/>
          <p:cNvSpPr>
            <a:spLocks noChangeArrowheads="1"/>
          </p:cNvSpPr>
          <p:nvPr/>
        </p:nvSpPr>
        <p:spPr bwMode="auto">
          <a:xfrm>
            <a:off x="4517159" y="43767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5" name="Rectangle 247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6" name="Rectangle 248"/>
          <p:cNvSpPr>
            <a:spLocks noChangeArrowheads="1"/>
          </p:cNvSpPr>
          <p:nvPr/>
        </p:nvSpPr>
        <p:spPr bwMode="auto">
          <a:xfrm>
            <a:off x="1866034" y="52816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7" name="Rectangle 249"/>
          <p:cNvSpPr>
            <a:spLocks noChangeArrowheads="1"/>
          </p:cNvSpPr>
          <p:nvPr/>
        </p:nvSpPr>
        <p:spPr bwMode="auto">
          <a:xfrm>
            <a:off x="1866034" y="5287963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8" name="Rectangle 250"/>
          <p:cNvSpPr>
            <a:spLocks noChangeArrowheads="1"/>
          </p:cNvSpPr>
          <p:nvPr/>
        </p:nvSpPr>
        <p:spPr bwMode="auto">
          <a:xfrm>
            <a:off x="4517159" y="4329113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9" name="Rectangle 251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0" name="Rectangle 252"/>
          <p:cNvSpPr>
            <a:spLocks noChangeArrowheads="1"/>
          </p:cNvSpPr>
          <p:nvPr/>
        </p:nvSpPr>
        <p:spPr bwMode="auto">
          <a:xfrm>
            <a:off x="1866034" y="527367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1" name="Rectangle 253"/>
          <p:cNvSpPr>
            <a:spLocks noChangeArrowheads="1"/>
          </p:cNvSpPr>
          <p:nvPr/>
        </p:nvSpPr>
        <p:spPr bwMode="auto">
          <a:xfrm>
            <a:off x="1866034" y="5281613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2" name="Rectangle 254"/>
          <p:cNvSpPr>
            <a:spLocks noChangeArrowheads="1"/>
          </p:cNvSpPr>
          <p:nvPr/>
        </p:nvSpPr>
        <p:spPr bwMode="auto">
          <a:xfrm>
            <a:off x="4517159" y="42910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3" name="Rectangle 255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4" name="Rectangle 256"/>
          <p:cNvSpPr>
            <a:spLocks noChangeArrowheads="1"/>
          </p:cNvSpPr>
          <p:nvPr/>
        </p:nvSpPr>
        <p:spPr bwMode="auto">
          <a:xfrm>
            <a:off x="1866034" y="52562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5" name="Rectangle 257"/>
          <p:cNvSpPr>
            <a:spLocks noChangeArrowheads="1"/>
          </p:cNvSpPr>
          <p:nvPr/>
        </p:nvSpPr>
        <p:spPr bwMode="auto">
          <a:xfrm>
            <a:off x="1866034" y="5295900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6" name="Rectangle 258"/>
          <p:cNvSpPr>
            <a:spLocks noChangeArrowheads="1"/>
          </p:cNvSpPr>
          <p:nvPr/>
        </p:nvSpPr>
        <p:spPr bwMode="auto">
          <a:xfrm>
            <a:off x="4517159" y="435927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7" name="Rectangle 259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8" name="Rectangle 260"/>
          <p:cNvSpPr>
            <a:spLocks noChangeArrowheads="1"/>
          </p:cNvSpPr>
          <p:nvPr/>
        </p:nvSpPr>
        <p:spPr bwMode="auto">
          <a:xfrm>
            <a:off x="1866034" y="52181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9" name="Rectangle 261"/>
          <p:cNvSpPr>
            <a:spLocks noChangeArrowheads="1"/>
          </p:cNvSpPr>
          <p:nvPr/>
        </p:nvSpPr>
        <p:spPr bwMode="auto">
          <a:xfrm>
            <a:off x="1866034" y="5273675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0" name="Rectangle 262"/>
          <p:cNvSpPr>
            <a:spLocks noChangeArrowheads="1"/>
          </p:cNvSpPr>
          <p:nvPr/>
        </p:nvSpPr>
        <p:spPr bwMode="auto">
          <a:xfrm>
            <a:off x="4517159" y="43640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1" name="Rectangle 263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2" name="Rectangle 264"/>
          <p:cNvSpPr>
            <a:spLocks noChangeArrowheads="1"/>
          </p:cNvSpPr>
          <p:nvPr/>
        </p:nvSpPr>
        <p:spPr bwMode="auto">
          <a:xfrm>
            <a:off x="1866034" y="521176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3" name="Rectangle 265"/>
          <p:cNvSpPr>
            <a:spLocks noChangeArrowheads="1"/>
          </p:cNvSpPr>
          <p:nvPr/>
        </p:nvSpPr>
        <p:spPr bwMode="auto">
          <a:xfrm>
            <a:off x="1866034" y="524192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4" name="Rectangle 266"/>
          <p:cNvSpPr>
            <a:spLocks noChangeArrowheads="1"/>
          </p:cNvSpPr>
          <p:nvPr/>
        </p:nvSpPr>
        <p:spPr bwMode="auto">
          <a:xfrm>
            <a:off x="4517159" y="433228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5" name="Freeform 267"/>
          <p:cNvSpPr>
            <a:spLocks/>
          </p:cNvSpPr>
          <p:nvPr/>
        </p:nvSpPr>
        <p:spPr bwMode="auto">
          <a:xfrm>
            <a:off x="1402484" y="44386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9" name="Rectangle 271"/>
          <p:cNvSpPr>
            <a:spLocks noChangeArrowheads="1"/>
          </p:cNvSpPr>
          <p:nvPr/>
        </p:nvSpPr>
        <p:spPr bwMode="auto">
          <a:xfrm>
            <a:off x="1402484" y="4532313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83" name="Rectangle 275"/>
          <p:cNvSpPr>
            <a:spLocks noChangeArrowheads="1"/>
          </p:cNvSpPr>
          <p:nvPr/>
        </p:nvSpPr>
        <p:spPr bwMode="auto">
          <a:xfrm>
            <a:off x="1934297" y="3592796"/>
            <a:ext cx="23187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Global Stern-Volmer 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Plots 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991" name="Rectangle 283"/>
          <p:cNvSpPr>
            <a:spLocks noChangeArrowheads="1"/>
          </p:cNvSpPr>
          <p:nvPr/>
        </p:nvSpPr>
        <p:spPr bwMode="auto">
          <a:xfrm>
            <a:off x="382653" y="4977808"/>
            <a:ext cx="5763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16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600" b="1" dirty="0" err="1" smtClean="0">
                <a:solidFill>
                  <a:srgbClr val="FFFF00"/>
                </a:solidFill>
              </a:rPr>
              <a:t>o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16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/F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992" name="Picture 28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1371600"/>
            <a:ext cx="18288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" name="Picture 28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93" y="5701665"/>
            <a:ext cx="2667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4" name="Freeform 286"/>
          <p:cNvSpPr>
            <a:spLocks/>
          </p:cNvSpPr>
          <p:nvPr/>
        </p:nvSpPr>
        <p:spPr bwMode="auto">
          <a:xfrm>
            <a:off x="5510934" y="6448425"/>
            <a:ext cx="3627438" cy="6350"/>
          </a:xfrm>
          <a:custGeom>
            <a:avLst/>
            <a:gdLst>
              <a:gd name="T0" fmla="*/ 1 w 4569"/>
              <a:gd name="T1" fmla="*/ 0 h 7"/>
              <a:gd name="T2" fmla="*/ 0 w 4569"/>
              <a:gd name="T3" fmla="*/ 7 h 7"/>
              <a:gd name="T4" fmla="*/ 4568 w 4569"/>
              <a:gd name="T5" fmla="*/ 7 h 7"/>
              <a:gd name="T6" fmla="*/ 4569 w 4569"/>
              <a:gd name="T7" fmla="*/ 0 h 7"/>
              <a:gd name="T8" fmla="*/ 1 w 4569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7">
                <a:moveTo>
                  <a:pt x="1" y="0"/>
                </a:moveTo>
                <a:lnTo>
                  <a:pt x="0" y="7"/>
                </a:lnTo>
                <a:lnTo>
                  <a:pt x="4568" y="7"/>
                </a:lnTo>
                <a:lnTo>
                  <a:pt x="4569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5" name="Freeform 287"/>
          <p:cNvSpPr>
            <a:spLocks/>
          </p:cNvSpPr>
          <p:nvPr/>
        </p:nvSpPr>
        <p:spPr bwMode="auto">
          <a:xfrm>
            <a:off x="5509347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6" name="Freeform 288"/>
          <p:cNvSpPr>
            <a:spLocks/>
          </p:cNvSpPr>
          <p:nvPr/>
        </p:nvSpPr>
        <p:spPr bwMode="auto">
          <a:xfrm>
            <a:off x="5912572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7" name="Freeform 289"/>
          <p:cNvSpPr>
            <a:spLocks/>
          </p:cNvSpPr>
          <p:nvPr/>
        </p:nvSpPr>
        <p:spPr bwMode="auto">
          <a:xfrm>
            <a:off x="6314209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8" name="Freeform 290"/>
          <p:cNvSpPr>
            <a:spLocks/>
          </p:cNvSpPr>
          <p:nvPr/>
        </p:nvSpPr>
        <p:spPr bwMode="auto">
          <a:xfrm>
            <a:off x="6719022" y="6415088"/>
            <a:ext cx="1587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9" name="Freeform 291"/>
          <p:cNvSpPr>
            <a:spLocks/>
          </p:cNvSpPr>
          <p:nvPr/>
        </p:nvSpPr>
        <p:spPr bwMode="auto">
          <a:xfrm>
            <a:off x="7120659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0" name="Freeform 292"/>
          <p:cNvSpPr>
            <a:spLocks/>
          </p:cNvSpPr>
          <p:nvPr/>
        </p:nvSpPr>
        <p:spPr bwMode="auto">
          <a:xfrm>
            <a:off x="7523884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1" name="Freeform 293"/>
          <p:cNvSpPr>
            <a:spLocks/>
          </p:cNvSpPr>
          <p:nvPr/>
        </p:nvSpPr>
        <p:spPr bwMode="auto">
          <a:xfrm>
            <a:off x="7927109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2" name="Freeform 294"/>
          <p:cNvSpPr>
            <a:spLocks/>
          </p:cNvSpPr>
          <p:nvPr/>
        </p:nvSpPr>
        <p:spPr bwMode="auto">
          <a:xfrm>
            <a:off x="8330334" y="6415088"/>
            <a:ext cx="3175" cy="36512"/>
          </a:xfrm>
          <a:custGeom>
            <a:avLst/>
            <a:gdLst>
              <a:gd name="T0" fmla="*/ 3 w 3"/>
              <a:gd name="T1" fmla="*/ 0 h 46"/>
              <a:gd name="T2" fmla="*/ 0 w 3"/>
              <a:gd name="T3" fmla="*/ 1 h 46"/>
              <a:gd name="T4" fmla="*/ 0 w 3"/>
              <a:gd name="T5" fmla="*/ 46 h 46"/>
              <a:gd name="T6" fmla="*/ 3 w 3"/>
              <a:gd name="T7" fmla="*/ 45 h 46"/>
              <a:gd name="T8" fmla="*/ 3 w 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6">
                <a:moveTo>
                  <a:pt x="3" y="0"/>
                </a:moveTo>
                <a:lnTo>
                  <a:pt x="0" y="1"/>
                </a:lnTo>
                <a:lnTo>
                  <a:pt x="0" y="46"/>
                </a:lnTo>
                <a:lnTo>
                  <a:pt x="3" y="45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3" name="Freeform 295"/>
          <p:cNvSpPr>
            <a:spLocks/>
          </p:cNvSpPr>
          <p:nvPr/>
        </p:nvSpPr>
        <p:spPr bwMode="auto">
          <a:xfrm>
            <a:off x="8731972" y="6415088"/>
            <a:ext cx="3175" cy="36512"/>
          </a:xfrm>
          <a:custGeom>
            <a:avLst/>
            <a:gdLst>
              <a:gd name="T0" fmla="*/ 3 w 3"/>
              <a:gd name="T1" fmla="*/ 0 h 46"/>
              <a:gd name="T2" fmla="*/ 0 w 3"/>
              <a:gd name="T3" fmla="*/ 1 h 46"/>
              <a:gd name="T4" fmla="*/ 0 w 3"/>
              <a:gd name="T5" fmla="*/ 46 h 46"/>
              <a:gd name="T6" fmla="*/ 3 w 3"/>
              <a:gd name="T7" fmla="*/ 45 h 46"/>
              <a:gd name="T8" fmla="*/ 3 w 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6">
                <a:moveTo>
                  <a:pt x="3" y="0"/>
                </a:moveTo>
                <a:lnTo>
                  <a:pt x="0" y="1"/>
                </a:lnTo>
                <a:lnTo>
                  <a:pt x="0" y="46"/>
                </a:lnTo>
                <a:lnTo>
                  <a:pt x="3" y="45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4" name="Freeform 296"/>
          <p:cNvSpPr>
            <a:spLocks/>
          </p:cNvSpPr>
          <p:nvPr/>
        </p:nvSpPr>
        <p:spPr bwMode="auto">
          <a:xfrm>
            <a:off x="9135197" y="6415088"/>
            <a:ext cx="3175" cy="36512"/>
          </a:xfrm>
          <a:custGeom>
            <a:avLst/>
            <a:gdLst>
              <a:gd name="T0" fmla="*/ 3 w 3"/>
              <a:gd name="T1" fmla="*/ 0 h 46"/>
              <a:gd name="T2" fmla="*/ 0 w 3"/>
              <a:gd name="T3" fmla="*/ 1 h 46"/>
              <a:gd name="T4" fmla="*/ 0 w 3"/>
              <a:gd name="T5" fmla="*/ 46 h 46"/>
              <a:gd name="T6" fmla="*/ 3 w 3"/>
              <a:gd name="T7" fmla="*/ 45 h 46"/>
              <a:gd name="T8" fmla="*/ 3 w 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6">
                <a:moveTo>
                  <a:pt x="3" y="0"/>
                </a:moveTo>
                <a:lnTo>
                  <a:pt x="0" y="1"/>
                </a:lnTo>
                <a:lnTo>
                  <a:pt x="0" y="46"/>
                </a:lnTo>
                <a:lnTo>
                  <a:pt x="3" y="45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5" name="Line 297"/>
          <p:cNvSpPr>
            <a:spLocks noChangeShapeType="1"/>
          </p:cNvSpPr>
          <p:nvPr/>
        </p:nvSpPr>
        <p:spPr bwMode="auto">
          <a:xfrm>
            <a:off x="5712547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6" name="Line 298"/>
          <p:cNvSpPr>
            <a:spLocks noChangeShapeType="1"/>
          </p:cNvSpPr>
          <p:nvPr/>
        </p:nvSpPr>
        <p:spPr bwMode="auto">
          <a:xfrm>
            <a:off x="6114184" y="6432550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7" name="Line 299"/>
          <p:cNvSpPr>
            <a:spLocks noChangeShapeType="1"/>
          </p:cNvSpPr>
          <p:nvPr/>
        </p:nvSpPr>
        <p:spPr bwMode="auto">
          <a:xfrm>
            <a:off x="6517409" y="6432550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8" name="Line 300"/>
          <p:cNvSpPr>
            <a:spLocks noChangeShapeType="1"/>
          </p:cNvSpPr>
          <p:nvPr/>
        </p:nvSpPr>
        <p:spPr bwMode="auto">
          <a:xfrm>
            <a:off x="6920634" y="6432550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9" name="Line 301"/>
          <p:cNvSpPr>
            <a:spLocks noChangeShapeType="1"/>
          </p:cNvSpPr>
          <p:nvPr/>
        </p:nvSpPr>
        <p:spPr bwMode="auto">
          <a:xfrm>
            <a:off x="7322272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0" name="Line 302"/>
          <p:cNvSpPr>
            <a:spLocks noChangeShapeType="1"/>
          </p:cNvSpPr>
          <p:nvPr/>
        </p:nvSpPr>
        <p:spPr bwMode="auto">
          <a:xfrm>
            <a:off x="7727084" y="6432550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1" name="Line 303"/>
          <p:cNvSpPr>
            <a:spLocks noChangeShapeType="1"/>
          </p:cNvSpPr>
          <p:nvPr/>
        </p:nvSpPr>
        <p:spPr bwMode="auto">
          <a:xfrm>
            <a:off x="8128722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2" name="Line 304"/>
          <p:cNvSpPr>
            <a:spLocks noChangeShapeType="1"/>
          </p:cNvSpPr>
          <p:nvPr/>
        </p:nvSpPr>
        <p:spPr bwMode="auto">
          <a:xfrm>
            <a:off x="8531947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3" name="Line 305"/>
          <p:cNvSpPr>
            <a:spLocks noChangeShapeType="1"/>
          </p:cNvSpPr>
          <p:nvPr/>
        </p:nvSpPr>
        <p:spPr bwMode="auto">
          <a:xfrm>
            <a:off x="8935172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4" name="Freeform 306"/>
          <p:cNvSpPr>
            <a:spLocks/>
          </p:cNvSpPr>
          <p:nvPr/>
        </p:nvSpPr>
        <p:spPr bwMode="auto">
          <a:xfrm>
            <a:off x="5510934" y="3956050"/>
            <a:ext cx="3627438" cy="4763"/>
          </a:xfrm>
          <a:custGeom>
            <a:avLst/>
            <a:gdLst>
              <a:gd name="T0" fmla="*/ 1 w 4569"/>
              <a:gd name="T1" fmla="*/ 0 h 8"/>
              <a:gd name="T2" fmla="*/ 0 w 4569"/>
              <a:gd name="T3" fmla="*/ 8 h 8"/>
              <a:gd name="T4" fmla="*/ 4568 w 4569"/>
              <a:gd name="T5" fmla="*/ 8 h 8"/>
              <a:gd name="T6" fmla="*/ 4569 w 4569"/>
              <a:gd name="T7" fmla="*/ 0 h 8"/>
              <a:gd name="T8" fmla="*/ 1 w 4569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8">
                <a:moveTo>
                  <a:pt x="1" y="0"/>
                </a:moveTo>
                <a:lnTo>
                  <a:pt x="0" y="8"/>
                </a:lnTo>
                <a:lnTo>
                  <a:pt x="4568" y="8"/>
                </a:lnTo>
                <a:lnTo>
                  <a:pt x="4569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5" name="Rectangle 307"/>
          <p:cNvSpPr>
            <a:spLocks noChangeArrowheads="1"/>
          </p:cNvSpPr>
          <p:nvPr/>
        </p:nvSpPr>
        <p:spPr bwMode="auto">
          <a:xfrm>
            <a:off x="5447434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330</a:t>
            </a:r>
          </a:p>
        </p:txBody>
      </p:sp>
      <p:sp>
        <p:nvSpPr>
          <p:cNvPr id="1016" name="Rectangle 308"/>
          <p:cNvSpPr>
            <a:spLocks noChangeArrowheads="1"/>
          </p:cNvSpPr>
          <p:nvPr/>
        </p:nvSpPr>
        <p:spPr bwMode="auto">
          <a:xfrm>
            <a:off x="5849072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350</a:t>
            </a:r>
          </a:p>
        </p:txBody>
      </p:sp>
      <p:sp>
        <p:nvSpPr>
          <p:cNvPr id="1017" name="Rectangle 309"/>
          <p:cNvSpPr>
            <a:spLocks noChangeArrowheads="1"/>
          </p:cNvSpPr>
          <p:nvPr/>
        </p:nvSpPr>
        <p:spPr bwMode="auto">
          <a:xfrm>
            <a:off x="6252297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370</a:t>
            </a:r>
          </a:p>
        </p:txBody>
      </p:sp>
      <p:sp>
        <p:nvSpPr>
          <p:cNvPr id="1018" name="Rectangle 310"/>
          <p:cNvSpPr>
            <a:spLocks noChangeArrowheads="1"/>
          </p:cNvSpPr>
          <p:nvPr/>
        </p:nvSpPr>
        <p:spPr bwMode="auto">
          <a:xfrm>
            <a:off x="6655522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390</a:t>
            </a:r>
          </a:p>
        </p:txBody>
      </p:sp>
      <p:sp>
        <p:nvSpPr>
          <p:cNvPr id="1019" name="Rectangle 311"/>
          <p:cNvSpPr>
            <a:spLocks noChangeArrowheads="1"/>
          </p:cNvSpPr>
          <p:nvPr/>
        </p:nvSpPr>
        <p:spPr bwMode="auto">
          <a:xfrm>
            <a:off x="7058747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410</a:t>
            </a:r>
          </a:p>
        </p:txBody>
      </p:sp>
      <p:sp>
        <p:nvSpPr>
          <p:cNvPr id="1020" name="Rectangle 312"/>
          <p:cNvSpPr>
            <a:spLocks noChangeArrowheads="1"/>
          </p:cNvSpPr>
          <p:nvPr/>
        </p:nvSpPr>
        <p:spPr bwMode="auto">
          <a:xfrm>
            <a:off x="7461972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430</a:t>
            </a:r>
          </a:p>
        </p:txBody>
      </p:sp>
      <p:sp>
        <p:nvSpPr>
          <p:cNvPr id="1021" name="Rectangle 313"/>
          <p:cNvSpPr>
            <a:spLocks noChangeArrowheads="1"/>
          </p:cNvSpPr>
          <p:nvPr/>
        </p:nvSpPr>
        <p:spPr bwMode="auto">
          <a:xfrm>
            <a:off x="7863609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450</a:t>
            </a:r>
          </a:p>
        </p:txBody>
      </p:sp>
      <p:sp>
        <p:nvSpPr>
          <p:cNvPr id="1022" name="Rectangle 314"/>
          <p:cNvSpPr>
            <a:spLocks noChangeArrowheads="1"/>
          </p:cNvSpPr>
          <p:nvPr/>
        </p:nvSpPr>
        <p:spPr bwMode="auto">
          <a:xfrm>
            <a:off x="8266834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470</a:t>
            </a:r>
          </a:p>
        </p:txBody>
      </p:sp>
      <p:sp>
        <p:nvSpPr>
          <p:cNvPr id="1023" name="Rectangle 315"/>
          <p:cNvSpPr>
            <a:spLocks noChangeArrowheads="1"/>
          </p:cNvSpPr>
          <p:nvPr/>
        </p:nvSpPr>
        <p:spPr bwMode="auto">
          <a:xfrm>
            <a:off x="8670059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490</a:t>
            </a:r>
          </a:p>
        </p:txBody>
      </p:sp>
      <p:sp>
        <p:nvSpPr>
          <p:cNvPr id="1024" name="Rectangle 316"/>
          <p:cNvSpPr>
            <a:spLocks noChangeArrowheads="1"/>
          </p:cNvSpPr>
          <p:nvPr/>
        </p:nvSpPr>
        <p:spPr bwMode="auto">
          <a:xfrm>
            <a:off x="9071697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510</a:t>
            </a:r>
          </a:p>
        </p:txBody>
      </p:sp>
      <p:sp>
        <p:nvSpPr>
          <p:cNvPr id="1025" name="Rectangle 317"/>
          <p:cNvSpPr>
            <a:spLocks noChangeArrowheads="1"/>
          </p:cNvSpPr>
          <p:nvPr/>
        </p:nvSpPr>
        <p:spPr bwMode="auto">
          <a:xfrm>
            <a:off x="7207972" y="6680200"/>
            <a:ext cx="1122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1026" name="Rectangle 318"/>
          <p:cNvSpPr>
            <a:spLocks noChangeArrowheads="1"/>
          </p:cNvSpPr>
          <p:nvPr/>
        </p:nvSpPr>
        <p:spPr bwMode="auto">
          <a:xfrm>
            <a:off x="7268297" y="6689725"/>
            <a:ext cx="3767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, nm</a:t>
            </a:r>
          </a:p>
        </p:txBody>
      </p:sp>
      <p:sp>
        <p:nvSpPr>
          <p:cNvPr id="1027" name="Freeform 319"/>
          <p:cNvSpPr>
            <a:spLocks/>
          </p:cNvSpPr>
          <p:nvPr/>
        </p:nvSpPr>
        <p:spPr bwMode="auto">
          <a:xfrm>
            <a:off x="5509347" y="3957638"/>
            <a:ext cx="4762" cy="2493962"/>
          </a:xfrm>
          <a:custGeom>
            <a:avLst/>
            <a:gdLst>
              <a:gd name="T0" fmla="*/ 0 w 6"/>
              <a:gd name="T1" fmla="*/ 3140 h 3141"/>
              <a:gd name="T2" fmla="*/ 6 w 6"/>
              <a:gd name="T3" fmla="*/ 3141 h 3141"/>
              <a:gd name="T4" fmla="*/ 6 w 6"/>
              <a:gd name="T5" fmla="*/ 1 h 3141"/>
              <a:gd name="T6" fmla="*/ 0 w 6"/>
              <a:gd name="T7" fmla="*/ 0 h 3141"/>
              <a:gd name="T8" fmla="*/ 0 w 6"/>
              <a:gd name="T9" fmla="*/ 3140 h 3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141">
                <a:moveTo>
                  <a:pt x="0" y="3140"/>
                </a:moveTo>
                <a:lnTo>
                  <a:pt x="6" y="3141"/>
                </a:lnTo>
                <a:lnTo>
                  <a:pt x="6" y="1"/>
                </a:lnTo>
                <a:lnTo>
                  <a:pt x="0" y="0"/>
                </a:lnTo>
                <a:lnTo>
                  <a:pt x="0" y="314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28" name="Freeform 320"/>
          <p:cNvSpPr>
            <a:spLocks/>
          </p:cNvSpPr>
          <p:nvPr/>
        </p:nvSpPr>
        <p:spPr bwMode="auto">
          <a:xfrm>
            <a:off x="5510934" y="6448425"/>
            <a:ext cx="36513" cy="3175"/>
          </a:xfrm>
          <a:custGeom>
            <a:avLst/>
            <a:gdLst>
              <a:gd name="T0" fmla="*/ 47 w 47"/>
              <a:gd name="T1" fmla="*/ 2 h 2"/>
              <a:gd name="T2" fmla="*/ 45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5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29" name="Freeform 321"/>
          <p:cNvSpPr>
            <a:spLocks/>
          </p:cNvSpPr>
          <p:nvPr/>
        </p:nvSpPr>
        <p:spPr bwMode="auto">
          <a:xfrm>
            <a:off x="5510934" y="5951538"/>
            <a:ext cx="36513" cy="1587"/>
          </a:xfrm>
          <a:custGeom>
            <a:avLst/>
            <a:gdLst>
              <a:gd name="T0" fmla="*/ 47 w 47"/>
              <a:gd name="T1" fmla="*/ 3 h 3"/>
              <a:gd name="T2" fmla="*/ 45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5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0" name="Freeform 322"/>
          <p:cNvSpPr>
            <a:spLocks/>
          </p:cNvSpPr>
          <p:nvPr/>
        </p:nvSpPr>
        <p:spPr bwMode="auto">
          <a:xfrm>
            <a:off x="5510934" y="5451475"/>
            <a:ext cx="36513" cy="3175"/>
          </a:xfrm>
          <a:custGeom>
            <a:avLst/>
            <a:gdLst>
              <a:gd name="T0" fmla="*/ 47 w 47"/>
              <a:gd name="T1" fmla="*/ 2 h 2"/>
              <a:gd name="T2" fmla="*/ 45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5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1" name="Freeform 323"/>
          <p:cNvSpPr>
            <a:spLocks/>
          </p:cNvSpPr>
          <p:nvPr/>
        </p:nvSpPr>
        <p:spPr bwMode="auto">
          <a:xfrm>
            <a:off x="5510934" y="4953000"/>
            <a:ext cx="36513" cy="3175"/>
          </a:xfrm>
          <a:custGeom>
            <a:avLst/>
            <a:gdLst>
              <a:gd name="T0" fmla="*/ 47 w 47"/>
              <a:gd name="T1" fmla="*/ 2 h 2"/>
              <a:gd name="T2" fmla="*/ 45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5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2" name="Freeform 324"/>
          <p:cNvSpPr>
            <a:spLocks/>
          </p:cNvSpPr>
          <p:nvPr/>
        </p:nvSpPr>
        <p:spPr bwMode="auto">
          <a:xfrm>
            <a:off x="5510934" y="4454525"/>
            <a:ext cx="36513" cy="1588"/>
          </a:xfrm>
          <a:custGeom>
            <a:avLst/>
            <a:gdLst>
              <a:gd name="T0" fmla="*/ 47 w 47"/>
              <a:gd name="T1" fmla="*/ 3 h 3"/>
              <a:gd name="T2" fmla="*/ 45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5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3" name="Freeform 325"/>
          <p:cNvSpPr>
            <a:spLocks/>
          </p:cNvSpPr>
          <p:nvPr/>
        </p:nvSpPr>
        <p:spPr bwMode="auto">
          <a:xfrm>
            <a:off x="5510934" y="3956050"/>
            <a:ext cx="36513" cy="3175"/>
          </a:xfrm>
          <a:custGeom>
            <a:avLst/>
            <a:gdLst>
              <a:gd name="T0" fmla="*/ 47 w 47"/>
              <a:gd name="T1" fmla="*/ 2 h 2"/>
              <a:gd name="T2" fmla="*/ 45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5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4" name="Line 326"/>
          <p:cNvSpPr>
            <a:spLocks noChangeShapeType="1"/>
          </p:cNvSpPr>
          <p:nvPr/>
        </p:nvSpPr>
        <p:spPr bwMode="auto">
          <a:xfrm flipH="1">
            <a:off x="5510934" y="6202363"/>
            <a:ext cx="17463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5" name="Line 327"/>
          <p:cNvSpPr>
            <a:spLocks noChangeShapeType="1"/>
          </p:cNvSpPr>
          <p:nvPr/>
        </p:nvSpPr>
        <p:spPr bwMode="auto">
          <a:xfrm flipH="1">
            <a:off x="5510934" y="5703888"/>
            <a:ext cx="17463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6" name="Line 328"/>
          <p:cNvSpPr>
            <a:spLocks noChangeShapeType="1"/>
          </p:cNvSpPr>
          <p:nvPr/>
        </p:nvSpPr>
        <p:spPr bwMode="auto">
          <a:xfrm flipH="1">
            <a:off x="5510934" y="5205413"/>
            <a:ext cx="17463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7" name="Line 329"/>
          <p:cNvSpPr>
            <a:spLocks noChangeShapeType="1"/>
          </p:cNvSpPr>
          <p:nvPr/>
        </p:nvSpPr>
        <p:spPr bwMode="auto">
          <a:xfrm flipH="1">
            <a:off x="5510934" y="4706938"/>
            <a:ext cx="17463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8" name="Line 330"/>
          <p:cNvSpPr>
            <a:spLocks noChangeShapeType="1"/>
          </p:cNvSpPr>
          <p:nvPr/>
        </p:nvSpPr>
        <p:spPr bwMode="auto">
          <a:xfrm flipH="1">
            <a:off x="5510934" y="4206875"/>
            <a:ext cx="17463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9" name="Freeform 331"/>
          <p:cNvSpPr>
            <a:spLocks/>
          </p:cNvSpPr>
          <p:nvPr/>
        </p:nvSpPr>
        <p:spPr bwMode="auto">
          <a:xfrm>
            <a:off x="9135197" y="3957638"/>
            <a:ext cx="4762" cy="2493962"/>
          </a:xfrm>
          <a:custGeom>
            <a:avLst/>
            <a:gdLst>
              <a:gd name="T0" fmla="*/ 0 w 6"/>
              <a:gd name="T1" fmla="*/ 3140 h 3141"/>
              <a:gd name="T2" fmla="*/ 6 w 6"/>
              <a:gd name="T3" fmla="*/ 3141 h 3141"/>
              <a:gd name="T4" fmla="*/ 6 w 6"/>
              <a:gd name="T5" fmla="*/ 1 h 3141"/>
              <a:gd name="T6" fmla="*/ 0 w 6"/>
              <a:gd name="T7" fmla="*/ 0 h 3141"/>
              <a:gd name="T8" fmla="*/ 0 w 6"/>
              <a:gd name="T9" fmla="*/ 3140 h 3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141">
                <a:moveTo>
                  <a:pt x="0" y="3140"/>
                </a:moveTo>
                <a:lnTo>
                  <a:pt x="6" y="3141"/>
                </a:lnTo>
                <a:lnTo>
                  <a:pt x="6" y="1"/>
                </a:lnTo>
                <a:lnTo>
                  <a:pt x="0" y="0"/>
                </a:lnTo>
                <a:lnTo>
                  <a:pt x="0" y="314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40" name="Rectangle 332"/>
          <p:cNvSpPr>
            <a:spLocks noChangeArrowheads="1"/>
          </p:cNvSpPr>
          <p:nvPr/>
        </p:nvSpPr>
        <p:spPr bwMode="auto">
          <a:xfrm>
            <a:off x="5353772" y="6413500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</a:t>
            </a:r>
          </a:p>
        </p:txBody>
      </p:sp>
      <p:sp>
        <p:nvSpPr>
          <p:cNvPr id="1041" name="Rectangle 333"/>
          <p:cNvSpPr>
            <a:spLocks noChangeArrowheads="1"/>
          </p:cNvSpPr>
          <p:nvPr/>
        </p:nvSpPr>
        <p:spPr bwMode="auto">
          <a:xfrm>
            <a:off x="5353772" y="5915025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0.2</a:t>
            </a:r>
          </a:p>
        </p:txBody>
      </p:sp>
      <p:sp>
        <p:nvSpPr>
          <p:cNvPr id="1042" name="Rectangle 334"/>
          <p:cNvSpPr>
            <a:spLocks noChangeArrowheads="1"/>
          </p:cNvSpPr>
          <p:nvPr/>
        </p:nvSpPr>
        <p:spPr bwMode="auto">
          <a:xfrm>
            <a:off x="5353772" y="5416550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0.4</a:t>
            </a:r>
          </a:p>
        </p:txBody>
      </p:sp>
      <p:sp>
        <p:nvSpPr>
          <p:cNvPr id="1043" name="Rectangle 335"/>
          <p:cNvSpPr>
            <a:spLocks noChangeArrowheads="1"/>
          </p:cNvSpPr>
          <p:nvPr/>
        </p:nvSpPr>
        <p:spPr bwMode="auto">
          <a:xfrm>
            <a:off x="5353772" y="4918075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0.6</a:t>
            </a:r>
          </a:p>
        </p:txBody>
      </p:sp>
      <p:sp>
        <p:nvSpPr>
          <p:cNvPr id="1044" name="Rectangle 336"/>
          <p:cNvSpPr>
            <a:spLocks noChangeArrowheads="1"/>
          </p:cNvSpPr>
          <p:nvPr/>
        </p:nvSpPr>
        <p:spPr bwMode="auto">
          <a:xfrm>
            <a:off x="5353772" y="4419600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0.8</a:t>
            </a:r>
          </a:p>
        </p:txBody>
      </p:sp>
      <p:sp>
        <p:nvSpPr>
          <p:cNvPr id="1045" name="Rectangle 337"/>
          <p:cNvSpPr>
            <a:spLocks noChangeArrowheads="1"/>
          </p:cNvSpPr>
          <p:nvPr/>
        </p:nvSpPr>
        <p:spPr bwMode="auto">
          <a:xfrm>
            <a:off x="5353772" y="3921125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1.0</a:t>
            </a:r>
          </a:p>
        </p:txBody>
      </p:sp>
      <p:sp>
        <p:nvSpPr>
          <p:cNvPr id="1046" name="Rectangle 338"/>
          <p:cNvSpPr>
            <a:spLocks noChangeArrowheads="1"/>
          </p:cNvSpPr>
          <p:nvPr/>
        </p:nvSpPr>
        <p:spPr bwMode="auto">
          <a:xfrm rot="5400000">
            <a:off x="4372975" y="5138072"/>
            <a:ext cx="17679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Normalized Intensity</a:t>
            </a:r>
          </a:p>
        </p:txBody>
      </p:sp>
      <p:sp>
        <p:nvSpPr>
          <p:cNvPr id="1047" name="Freeform 339"/>
          <p:cNvSpPr>
            <a:spLocks/>
          </p:cNvSpPr>
          <p:nvPr/>
        </p:nvSpPr>
        <p:spPr bwMode="auto">
          <a:xfrm>
            <a:off x="5536334" y="4492625"/>
            <a:ext cx="3600450" cy="1958975"/>
          </a:xfrm>
          <a:custGeom>
            <a:avLst/>
            <a:gdLst>
              <a:gd name="T0" fmla="*/ 82 w 4536"/>
              <a:gd name="T1" fmla="*/ 2467 h 2467"/>
              <a:gd name="T2" fmla="*/ 311 w 4536"/>
              <a:gd name="T3" fmla="*/ 2464 h 2467"/>
              <a:gd name="T4" fmla="*/ 380 w 4536"/>
              <a:gd name="T5" fmla="*/ 2451 h 2467"/>
              <a:gd name="T6" fmla="*/ 450 w 4536"/>
              <a:gd name="T7" fmla="*/ 2405 h 2467"/>
              <a:gd name="T8" fmla="*/ 519 w 4536"/>
              <a:gd name="T9" fmla="*/ 2306 h 2467"/>
              <a:gd name="T10" fmla="*/ 589 w 4536"/>
              <a:gd name="T11" fmla="*/ 2061 h 2467"/>
              <a:gd name="T12" fmla="*/ 660 w 4536"/>
              <a:gd name="T13" fmla="*/ 1657 h 2467"/>
              <a:gd name="T14" fmla="*/ 729 w 4536"/>
              <a:gd name="T15" fmla="*/ 937 h 2467"/>
              <a:gd name="T16" fmla="*/ 799 w 4536"/>
              <a:gd name="T17" fmla="*/ 342 h 2467"/>
              <a:gd name="T18" fmla="*/ 868 w 4536"/>
              <a:gd name="T19" fmla="*/ 225 h 2467"/>
              <a:gd name="T20" fmla="*/ 938 w 4536"/>
              <a:gd name="T21" fmla="*/ 389 h 2467"/>
              <a:gd name="T22" fmla="*/ 1009 w 4536"/>
              <a:gd name="T23" fmla="*/ 654 h 2467"/>
              <a:gd name="T24" fmla="*/ 1078 w 4536"/>
              <a:gd name="T25" fmla="*/ 739 h 2467"/>
              <a:gd name="T26" fmla="*/ 1148 w 4536"/>
              <a:gd name="T27" fmla="*/ 660 h 2467"/>
              <a:gd name="T28" fmla="*/ 1217 w 4536"/>
              <a:gd name="T29" fmla="*/ 407 h 2467"/>
              <a:gd name="T30" fmla="*/ 1287 w 4536"/>
              <a:gd name="T31" fmla="*/ 147 h 2467"/>
              <a:gd name="T32" fmla="*/ 1357 w 4536"/>
              <a:gd name="T33" fmla="*/ 17 h 2467"/>
              <a:gd name="T34" fmla="*/ 1426 w 4536"/>
              <a:gd name="T35" fmla="*/ 140 h 2467"/>
              <a:gd name="T36" fmla="*/ 1497 w 4536"/>
              <a:gd name="T37" fmla="*/ 408 h 2467"/>
              <a:gd name="T38" fmla="*/ 1567 w 4536"/>
              <a:gd name="T39" fmla="*/ 717 h 2467"/>
              <a:gd name="T40" fmla="*/ 1636 w 4536"/>
              <a:gd name="T41" fmla="*/ 946 h 2467"/>
              <a:gd name="T42" fmla="*/ 1706 w 4536"/>
              <a:gd name="T43" fmla="*/ 1083 h 2467"/>
              <a:gd name="T44" fmla="*/ 1775 w 4536"/>
              <a:gd name="T45" fmla="*/ 1172 h 2467"/>
              <a:gd name="T46" fmla="*/ 1846 w 4536"/>
              <a:gd name="T47" fmla="*/ 1204 h 2467"/>
              <a:gd name="T48" fmla="*/ 1916 w 4536"/>
              <a:gd name="T49" fmla="*/ 1242 h 2467"/>
              <a:gd name="T50" fmla="*/ 1985 w 4536"/>
              <a:gd name="T51" fmla="*/ 1325 h 2467"/>
              <a:gd name="T52" fmla="*/ 2055 w 4536"/>
              <a:gd name="T53" fmla="*/ 1427 h 2467"/>
              <a:gd name="T54" fmla="*/ 2124 w 4536"/>
              <a:gd name="T55" fmla="*/ 1565 h 2467"/>
              <a:gd name="T56" fmla="*/ 2194 w 4536"/>
              <a:gd name="T57" fmla="*/ 1696 h 2467"/>
              <a:gd name="T58" fmla="*/ 2265 w 4536"/>
              <a:gd name="T59" fmla="*/ 1814 h 2467"/>
              <a:gd name="T60" fmla="*/ 2334 w 4536"/>
              <a:gd name="T61" fmla="*/ 1898 h 2467"/>
              <a:gd name="T62" fmla="*/ 2404 w 4536"/>
              <a:gd name="T63" fmla="*/ 1973 h 2467"/>
              <a:gd name="T64" fmla="*/ 2473 w 4536"/>
              <a:gd name="T65" fmla="*/ 2007 h 2467"/>
              <a:gd name="T66" fmla="*/ 2543 w 4536"/>
              <a:gd name="T67" fmla="*/ 2060 h 2467"/>
              <a:gd name="T68" fmla="*/ 2614 w 4536"/>
              <a:gd name="T69" fmla="*/ 2095 h 2467"/>
              <a:gd name="T70" fmla="*/ 2683 w 4536"/>
              <a:gd name="T71" fmla="*/ 2144 h 2467"/>
              <a:gd name="T72" fmla="*/ 2753 w 4536"/>
              <a:gd name="T73" fmla="*/ 2183 h 2467"/>
              <a:gd name="T74" fmla="*/ 2822 w 4536"/>
              <a:gd name="T75" fmla="*/ 2229 h 2467"/>
              <a:gd name="T76" fmla="*/ 2892 w 4536"/>
              <a:gd name="T77" fmla="*/ 2273 h 2467"/>
              <a:gd name="T78" fmla="*/ 2962 w 4536"/>
              <a:gd name="T79" fmla="*/ 2299 h 2467"/>
              <a:gd name="T80" fmla="*/ 3031 w 4536"/>
              <a:gd name="T81" fmla="*/ 2324 h 2467"/>
              <a:gd name="T82" fmla="*/ 3102 w 4536"/>
              <a:gd name="T83" fmla="*/ 2348 h 2467"/>
              <a:gd name="T84" fmla="*/ 3172 w 4536"/>
              <a:gd name="T85" fmla="*/ 2365 h 2467"/>
              <a:gd name="T86" fmla="*/ 3241 w 4536"/>
              <a:gd name="T87" fmla="*/ 2375 h 2467"/>
              <a:gd name="T88" fmla="*/ 3311 w 4536"/>
              <a:gd name="T89" fmla="*/ 2388 h 2467"/>
              <a:gd name="T90" fmla="*/ 3380 w 4536"/>
              <a:gd name="T91" fmla="*/ 2400 h 2467"/>
              <a:gd name="T92" fmla="*/ 3451 w 4536"/>
              <a:gd name="T93" fmla="*/ 2410 h 2467"/>
              <a:gd name="T94" fmla="*/ 3521 w 4536"/>
              <a:gd name="T95" fmla="*/ 2415 h 2467"/>
              <a:gd name="T96" fmla="*/ 3590 w 4536"/>
              <a:gd name="T97" fmla="*/ 2429 h 2467"/>
              <a:gd name="T98" fmla="*/ 3660 w 4536"/>
              <a:gd name="T99" fmla="*/ 2432 h 2467"/>
              <a:gd name="T100" fmla="*/ 3729 w 4536"/>
              <a:gd name="T101" fmla="*/ 2437 h 2467"/>
              <a:gd name="T102" fmla="*/ 3799 w 4536"/>
              <a:gd name="T103" fmla="*/ 2446 h 2467"/>
              <a:gd name="T104" fmla="*/ 3870 w 4536"/>
              <a:gd name="T105" fmla="*/ 2451 h 2467"/>
              <a:gd name="T106" fmla="*/ 3939 w 4536"/>
              <a:gd name="T107" fmla="*/ 2451 h 2467"/>
              <a:gd name="T108" fmla="*/ 4009 w 4536"/>
              <a:gd name="T109" fmla="*/ 2459 h 2467"/>
              <a:gd name="T110" fmla="*/ 4078 w 4536"/>
              <a:gd name="T111" fmla="*/ 2460 h 2467"/>
              <a:gd name="T112" fmla="*/ 4148 w 4536"/>
              <a:gd name="T113" fmla="*/ 2456 h 2467"/>
              <a:gd name="T114" fmla="*/ 4219 w 4536"/>
              <a:gd name="T115" fmla="*/ 2461 h 2467"/>
              <a:gd name="T116" fmla="*/ 4288 w 4536"/>
              <a:gd name="T117" fmla="*/ 2462 h 2467"/>
              <a:gd name="T118" fmla="*/ 4358 w 4536"/>
              <a:gd name="T119" fmla="*/ 2465 h 2467"/>
              <a:gd name="T120" fmla="*/ 4428 w 4536"/>
              <a:gd name="T121" fmla="*/ 2464 h 2467"/>
              <a:gd name="T122" fmla="*/ 4497 w 4536"/>
              <a:gd name="T123" fmla="*/ 2466 h 2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36" h="2467">
                <a:moveTo>
                  <a:pt x="0" y="2467"/>
                </a:moveTo>
                <a:lnTo>
                  <a:pt x="0" y="2467"/>
                </a:lnTo>
                <a:lnTo>
                  <a:pt x="6" y="2466"/>
                </a:lnTo>
                <a:lnTo>
                  <a:pt x="12" y="2465"/>
                </a:lnTo>
                <a:lnTo>
                  <a:pt x="18" y="2466"/>
                </a:lnTo>
                <a:lnTo>
                  <a:pt x="25" y="2466"/>
                </a:lnTo>
                <a:lnTo>
                  <a:pt x="31" y="2466"/>
                </a:lnTo>
                <a:lnTo>
                  <a:pt x="37" y="2467"/>
                </a:lnTo>
                <a:lnTo>
                  <a:pt x="44" y="2467"/>
                </a:lnTo>
                <a:lnTo>
                  <a:pt x="44" y="2467"/>
                </a:lnTo>
                <a:lnTo>
                  <a:pt x="82" y="2467"/>
                </a:lnTo>
                <a:lnTo>
                  <a:pt x="82" y="2467"/>
                </a:lnTo>
                <a:lnTo>
                  <a:pt x="89" y="2467"/>
                </a:lnTo>
                <a:lnTo>
                  <a:pt x="89" y="2467"/>
                </a:lnTo>
                <a:lnTo>
                  <a:pt x="189" y="2467"/>
                </a:lnTo>
                <a:lnTo>
                  <a:pt x="189" y="2467"/>
                </a:lnTo>
                <a:lnTo>
                  <a:pt x="189" y="2467"/>
                </a:lnTo>
                <a:lnTo>
                  <a:pt x="287" y="2467"/>
                </a:lnTo>
                <a:lnTo>
                  <a:pt x="291" y="2465"/>
                </a:lnTo>
                <a:lnTo>
                  <a:pt x="297" y="2464"/>
                </a:lnTo>
                <a:lnTo>
                  <a:pt x="303" y="2462"/>
                </a:lnTo>
                <a:lnTo>
                  <a:pt x="311" y="2464"/>
                </a:lnTo>
                <a:lnTo>
                  <a:pt x="317" y="2464"/>
                </a:lnTo>
                <a:lnTo>
                  <a:pt x="323" y="2465"/>
                </a:lnTo>
                <a:lnTo>
                  <a:pt x="330" y="2462"/>
                </a:lnTo>
                <a:lnTo>
                  <a:pt x="336" y="2460"/>
                </a:lnTo>
                <a:lnTo>
                  <a:pt x="342" y="2461"/>
                </a:lnTo>
                <a:lnTo>
                  <a:pt x="348" y="2460"/>
                </a:lnTo>
                <a:lnTo>
                  <a:pt x="355" y="2459"/>
                </a:lnTo>
                <a:lnTo>
                  <a:pt x="361" y="2456"/>
                </a:lnTo>
                <a:lnTo>
                  <a:pt x="367" y="2452"/>
                </a:lnTo>
                <a:lnTo>
                  <a:pt x="374" y="2455"/>
                </a:lnTo>
                <a:lnTo>
                  <a:pt x="380" y="2451"/>
                </a:lnTo>
                <a:lnTo>
                  <a:pt x="386" y="2442"/>
                </a:lnTo>
                <a:lnTo>
                  <a:pt x="392" y="2440"/>
                </a:lnTo>
                <a:lnTo>
                  <a:pt x="399" y="2440"/>
                </a:lnTo>
                <a:lnTo>
                  <a:pt x="405" y="2439"/>
                </a:lnTo>
                <a:lnTo>
                  <a:pt x="411" y="2430"/>
                </a:lnTo>
                <a:lnTo>
                  <a:pt x="417" y="2422"/>
                </a:lnTo>
                <a:lnTo>
                  <a:pt x="425" y="2418"/>
                </a:lnTo>
                <a:lnTo>
                  <a:pt x="431" y="2420"/>
                </a:lnTo>
                <a:lnTo>
                  <a:pt x="438" y="2415"/>
                </a:lnTo>
                <a:lnTo>
                  <a:pt x="444" y="2410"/>
                </a:lnTo>
                <a:lnTo>
                  <a:pt x="450" y="2405"/>
                </a:lnTo>
                <a:lnTo>
                  <a:pt x="456" y="2403"/>
                </a:lnTo>
                <a:lnTo>
                  <a:pt x="463" y="2397"/>
                </a:lnTo>
                <a:lnTo>
                  <a:pt x="469" y="2392"/>
                </a:lnTo>
                <a:lnTo>
                  <a:pt x="475" y="2382"/>
                </a:lnTo>
                <a:lnTo>
                  <a:pt x="481" y="2377"/>
                </a:lnTo>
                <a:lnTo>
                  <a:pt x="488" y="2366"/>
                </a:lnTo>
                <a:lnTo>
                  <a:pt x="494" y="2354"/>
                </a:lnTo>
                <a:lnTo>
                  <a:pt x="500" y="2341"/>
                </a:lnTo>
                <a:lnTo>
                  <a:pt x="507" y="2332"/>
                </a:lnTo>
                <a:lnTo>
                  <a:pt x="513" y="2322"/>
                </a:lnTo>
                <a:lnTo>
                  <a:pt x="519" y="2306"/>
                </a:lnTo>
                <a:lnTo>
                  <a:pt x="525" y="2290"/>
                </a:lnTo>
                <a:lnTo>
                  <a:pt x="532" y="2274"/>
                </a:lnTo>
                <a:lnTo>
                  <a:pt x="539" y="2263"/>
                </a:lnTo>
                <a:lnTo>
                  <a:pt x="545" y="2247"/>
                </a:lnTo>
                <a:lnTo>
                  <a:pt x="552" y="2225"/>
                </a:lnTo>
                <a:lnTo>
                  <a:pt x="558" y="2193"/>
                </a:lnTo>
                <a:lnTo>
                  <a:pt x="564" y="2172"/>
                </a:lnTo>
                <a:lnTo>
                  <a:pt x="571" y="2146"/>
                </a:lnTo>
                <a:lnTo>
                  <a:pt x="577" y="2126"/>
                </a:lnTo>
                <a:lnTo>
                  <a:pt x="583" y="2102"/>
                </a:lnTo>
                <a:lnTo>
                  <a:pt x="589" y="2061"/>
                </a:lnTo>
                <a:lnTo>
                  <a:pt x="596" y="2026"/>
                </a:lnTo>
                <a:lnTo>
                  <a:pt x="602" y="2002"/>
                </a:lnTo>
                <a:lnTo>
                  <a:pt x="608" y="2004"/>
                </a:lnTo>
                <a:lnTo>
                  <a:pt x="615" y="1965"/>
                </a:lnTo>
                <a:lnTo>
                  <a:pt x="621" y="1928"/>
                </a:lnTo>
                <a:lnTo>
                  <a:pt x="627" y="1891"/>
                </a:lnTo>
                <a:lnTo>
                  <a:pt x="633" y="1850"/>
                </a:lnTo>
                <a:lnTo>
                  <a:pt x="640" y="1805"/>
                </a:lnTo>
                <a:lnTo>
                  <a:pt x="646" y="1756"/>
                </a:lnTo>
                <a:lnTo>
                  <a:pt x="653" y="1693"/>
                </a:lnTo>
                <a:lnTo>
                  <a:pt x="660" y="1657"/>
                </a:lnTo>
                <a:lnTo>
                  <a:pt x="666" y="1606"/>
                </a:lnTo>
                <a:lnTo>
                  <a:pt x="672" y="1544"/>
                </a:lnTo>
                <a:lnTo>
                  <a:pt x="679" y="1491"/>
                </a:lnTo>
                <a:lnTo>
                  <a:pt x="685" y="1433"/>
                </a:lnTo>
                <a:lnTo>
                  <a:pt x="691" y="1363"/>
                </a:lnTo>
                <a:lnTo>
                  <a:pt x="697" y="1288"/>
                </a:lnTo>
                <a:lnTo>
                  <a:pt x="704" y="1220"/>
                </a:lnTo>
                <a:lnTo>
                  <a:pt x="710" y="1162"/>
                </a:lnTo>
                <a:lnTo>
                  <a:pt x="716" y="1093"/>
                </a:lnTo>
                <a:lnTo>
                  <a:pt x="722" y="1025"/>
                </a:lnTo>
                <a:lnTo>
                  <a:pt x="729" y="937"/>
                </a:lnTo>
                <a:lnTo>
                  <a:pt x="735" y="876"/>
                </a:lnTo>
                <a:lnTo>
                  <a:pt x="741" y="822"/>
                </a:lnTo>
                <a:lnTo>
                  <a:pt x="748" y="759"/>
                </a:lnTo>
                <a:lnTo>
                  <a:pt x="754" y="698"/>
                </a:lnTo>
                <a:lnTo>
                  <a:pt x="760" y="641"/>
                </a:lnTo>
                <a:lnTo>
                  <a:pt x="768" y="587"/>
                </a:lnTo>
                <a:lnTo>
                  <a:pt x="774" y="545"/>
                </a:lnTo>
                <a:lnTo>
                  <a:pt x="780" y="482"/>
                </a:lnTo>
                <a:lnTo>
                  <a:pt x="786" y="439"/>
                </a:lnTo>
                <a:lnTo>
                  <a:pt x="793" y="394"/>
                </a:lnTo>
                <a:lnTo>
                  <a:pt x="799" y="342"/>
                </a:lnTo>
                <a:lnTo>
                  <a:pt x="805" y="302"/>
                </a:lnTo>
                <a:lnTo>
                  <a:pt x="812" y="296"/>
                </a:lnTo>
                <a:lnTo>
                  <a:pt x="818" y="291"/>
                </a:lnTo>
                <a:lnTo>
                  <a:pt x="824" y="268"/>
                </a:lnTo>
                <a:lnTo>
                  <a:pt x="830" y="265"/>
                </a:lnTo>
                <a:lnTo>
                  <a:pt x="837" y="230"/>
                </a:lnTo>
                <a:lnTo>
                  <a:pt x="843" y="221"/>
                </a:lnTo>
                <a:lnTo>
                  <a:pt x="849" y="213"/>
                </a:lnTo>
                <a:lnTo>
                  <a:pt x="855" y="216"/>
                </a:lnTo>
                <a:lnTo>
                  <a:pt x="862" y="217"/>
                </a:lnTo>
                <a:lnTo>
                  <a:pt x="868" y="225"/>
                </a:lnTo>
                <a:lnTo>
                  <a:pt x="874" y="236"/>
                </a:lnTo>
                <a:lnTo>
                  <a:pt x="882" y="243"/>
                </a:lnTo>
                <a:lnTo>
                  <a:pt x="888" y="245"/>
                </a:lnTo>
                <a:lnTo>
                  <a:pt x="894" y="258"/>
                </a:lnTo>
                <a:lnTo>
                  <a:pt x="901" y="263"/>
                </a:lnTo>
                <a:lnTo>
                  <a:pt x="907" y="270"/>
                </a:lnTo>
                <a:lnTo>
                  <a:pt x="913" y="276"/>
                </a:lnTo>
                <a:lnTo>
                  <a:pt x="919" y="309"/>
                </a:lnTo>
                <a:lnTo>
                  <a:pt x="926" y="334"/>
                </a:lnTo>
                <a:lnTo>
                  <a:pt x="932" y="364"/>
                </a:lnTo>
                <a:lnTo>
                  <a:pt x="938" y="389"/>
                </a:lnTo>
                <a:lnTo>
                  <a:pt x="945" y="413"/>
                </a:lnTo>
                <a:lnTo>
                  <a:pt x="951" y="435"/>
                </a:lnTo>
                <a:lnTo>
                  <a:pt x="957" y="455"/>
                </a:lnTo>
                <a:lnTo>
                  <a:pt x="963" y="484"/>
                </a:lnTo>
                <a:lnTo>
                  <a:pt x="970" y="511"/>
                </a:lnTo>
                <a:lnTo>
                  <a:pt x="976" y="531"/>
                </a:lnTo>
                <a:lnTo>
                  <a:pt x="982" y="543"/>
                </a:lnTo>
                <a:lnTo>
                  <a:pt x="988" y="571"/>
                </a:lnTo>
                <a:lnTo>
                  <a:pt x="996" y="595"/>
                </a:lnTo>
                <a:lnTo>
                  <a:pt x="1002" y="616"/>
                </a:lnTo>
                <a:lnTo>
                  <a:pt x="1009" y="654"/>
                </a:lnTo>
                <a:lnTo>
                  <a:pt x="1015" y="669"/>
                </a:lnTo>
                <a:lnTo>
                  <a:pt x="1021" y="683"/>
                </a:lnTo>
                <a:lnTo>
                  <a:pt x="1027" y="685"/>
                </a:lnTo>
                <a:lnTo>
                  <a:pt x="1034" y="700"/>
                </a:lnTo>
                <a:lnTo>
                  <a:pt x="1040" y="710"/>
                </a:lnTo>
                <a:lnTo>
                  <a:pt x="1046" y="714"/>
                </a:lnTo>
                <a:lnTo>
                  <a:pt x="1052" y="718"/>
                </a:lnTo>
                <a:lnTo>
                  <a:pt x="1059" y="729"/>
                </a:lnTo>
                <a:lnTo>
                  <a:pt x="1065" y="734"/>
                </a:lnTo>
                <a:lnTo>
                  <a:pt x="1071" y="737"/>
                </a:lnTo>
                <a:lnTo>
                  <a:pt x="1078" y="739"/>
                </a:lnTo>
                <a:lnTo>
                  <a:pt x="1084" y="749"/>
                </a:lnTo>
                <a:lnTo>
                  <a:pt x="1090" y="753"/>
                </a:lnTo>
                <a:lnTo>
                  <a:pt x="1096" y="747"/>
                </a:lnTo>
                <a:lnTo>
                  <a:pt x="1103" y="737"/>
                </a:lnTo>
                <a:lnTo>
                  <a:pt x="1110" y="735"/>
                </a:lnTo>
                <a:lnTo>
                  <a:pt x="1116" y="737"/>
                </a:lnTo>
                <a:lnTo>
                  <a:pt x="1123" y="725"/>
                </a:lnTo>
                <a:lnTo>
                  <a:pt x="1129" y="705"/>
                </a:lnTo>
                <a:lnTo>
                  <a:pt x="1135" y="694"/>
                </a:lnTo>
                <a:lnTo>
                  <a:pt x="1142" y="673"/>
                </a:lnTo>
                <a:lnTo>
                  <a:pt x="1148" y="660"/>
                </a:lnTo>
                <a:lnTo>
                  <a:pt x="1154" y="641"/>
                </a:lnTo>
                <a:lnTo>
                  <a:pt x="1160" y="627"/>
                </a:lnTo>
                <a:lnTo>
                  <a:pt x="1167" y="606"/>
                </a:lnTo>
                <a:lnTo>
                  <a:pt x="1173" y="589"/>
                </a:lnTo>
                <a:lnTo>
                  <a:pt x="1179" y="572"/>
                </a:lnTo>
                <a:lnTo>
                  <a:pt x="1185" y="541"/>
                </a:lnTo>
                <a:lnTo>
                  <a:pt x="1192" y="509"/>
                </a:lnTo>
                <a:lnTo>
                  <a:pt x="1198" y="497"/>
                </a:lnTo>
                <a:lnTo>
                  <a:pt x="1204" y="464"/>
                </a:lnTo>
                <a:lnTo>
                  <a:pt x="1211" y="440"/>
                </a:lnTo>
                <a:lnTo>
                  <a:pt x="1217" y="407"/>
                </a:lnTo>
                <a:lnTo>
                  <a:pt x="1224" y="380"/>
                </a:lnTo>
                <a:lnTo>
                  <a:pt x="1231" y="358"/>
                </a:lnTo>
                <a:lnTo>
                  <a:pt x="1237" y="346"/>
                </a:lnTo>
                <a:lnTo>
                  <a:pt x="1243" y="317"/>
                </a:lnTo>
                <a:lnTo>
                  <a:pt x="1249" y="285"/>
                </a:lnTo>
                <a:lnTo>
                  <a:pt x="1256" y="262"/>
                </a:lnTo>
                <a:lnTo>
                  <a:pt x="1262" y="230"/>
                </a:lnTo>
                <a:lnTo>
                  <a:pt x="1268" y="217"/>
                </a:lnTo>
                <a:lnTo>
                  <a:pt x="1275" y="199"/>
                </a:lnTo>
                <a:lnTo>
                  <a:pt x="1281" y="178"/>
                </a:lnTo>
                <a:lnTo>
                  <a:pt x="1287" y="147"/>
                </a:lnTo>
                <a:lnTo>
                  <a:pt x="1293" y="134"/>
                </a:lnTo>
                <a:lnTo>
                  <a:pt x="1300" y="127"/>
                </a:lnTo>
                <a:lnTo>
                  <a:pt x="1306" y="107"/>
                </a:lnTo>
                <a:lnTo>
                  <a:pt x="1312" y="89"/>
                </a:lnTo>
                <a:lnTo>
                  <a:pt x="1319" y="64"/>
                </a:lnTo>
                <a:lnTo>
                  <a:pt x="1325" y="50"/>
                </a:lnTo>
                <a:lnTo>
                  <a:pt x="1331" y="40"/>
                </a:lnTo>
                <a:lnTo>
                  <a:pt x="1339" y="43"/>
                </a:lnTo>
                <a:lnTo>
                  <a:pt x="1345" y="17"/>
                </a:lnTo>
                <a:lnTo>
                  <a:pt x="1351" y="20"/>
                </a:lnTo>
                <a:lnTo>
                  <a:pt x="1357" y="17"/>
                </a:lnTo>
                <a:lnTo>
                  <a:pt x="1364" y="0"/>
                </a:lnTo>
                <a:lnTo>
                  <a:pt x="1370" y="11"/>
                </a:lnTo>
                <a:lnTo>
                  <a:pt x="1376" y="16"/>
                </a:lnTo>
                <a:lnTo>
                  <a:pt x="1383" y="19"/>
                </a:lnTo>
                <a:lnTo>
                  <a:pt x="1389" y="35"/>
                </a:lnTo>
                <a:lnTo>
                  <a:pt x="1395" y="64"/>
                </a:lnTo>
                <a:lnTo>
                  <a:pt x="1401" y="74"/>
                </a:lnTo>
                <a:lnTo>
                  <a:pt x="1408" y="86"/>
                </a:lnTo>
                <a:lnTo>
                  <a:pt x="1414" y="115"/>
                </a:lnTo>
                <a:lnTo>
                  <a:pt x="1420" y="127"/>
                </a:lnTo>
                <a:lnTo>
                  <a:pt x="1426" y="140"/>
                </a:lnTo>
                <a:lnTo>
                  <a:pt x="1433" y="163"/>
                </a:lnTo>
                <a:lnTo>
                  <a:pt x="1439" y="196"/>
                </a:lnTo>
                <a:lnTo>
                  <a:pt x="1445" y="209"/>
                </a:lnTo>
                <a:lnTo>
                  <a:pt x="1453" y="222"/>
                </a:lnTo>
                <a:lnTo>
                  <a:pt x="1459" y="245"/>
                </a:lnTo>
                <a:lnTo>
                  <a:pt x="1465" y="265"/>
                </a:lnTo>
                <a:lnTo>
                  <a:pt x="1472" y="284"/>
                </a:lnTo>
                <a:lnTo>
                  <a:pt x="1478" y="319"/>
                </a:lnTo>
                <a:lnTo>
                  <a:pt x="1484" y="361"/>
                </a:lnTo>
                <a:lnTo>
                  <a:pt x="1490" y="394"/>
                </a:lnTo>
                <a:lnTo>
                  <a:pt x="1497" y="408"/>
                </a:lnTo>
                <a:lnTo>
                  <a:pt x="1503" y="429"/>
                </a:lnTo>
                <a:lnTo>
                  <a:pt x="1509" y="460"/>
                </a:lnTo>
                <a:lnTo>
                  <a:pt x="1516" y="507"/>
                </a:lnTo>
                <a:lnTo>
                  <a:pt x="1522" y="523"/>
                </a:lnTo>
                <a:lnTo>
                  <a:pt x="1528" y="541"/>
                </a:lnTo>
                <a:lnTo>
                  <a:pt x="1534" y="576"/>
                </a:lnTo>
                <a:lnTo>
                  <a:pt x="1541" y="614"/>
                </a:lnTo>
                <a:lnTo>
                  <a:pt x="1547" y="639"/>
                </a:lnTo>
                <a:lnTo>
                  <a:pt x="1553" y="661"/>
                </a:lnTo>
                <a:lnTo>
                  <a:pt x="1559" y="689"/>
                </a:lnTo>
                <a:lnTo>
                  <a:pt x="1567" y="717"/>
                </a:lnTo>
                <a:lnTo>
                  <a:pt x="1573" y="742"/>
                </a:lnTo>
                <a:lnTo>
                  <a:pt x="1580" y="760"/>
                </a:lnTo>
                <a:lnTo>
                  <a:pt x="1586" y="788"/>
                </a:lnTo>
                <a:lnTo>
                  <a:pt x="1592" y="812"/>
                </a:lnTo>
                <a:lnTo>
                  <a:pt x="1598" y="829"/>
                </a:lnTo>
                <a:lnTo>
                  <a:pt x="1605" y="851"/>
                </a:lnTo>
                <a:lnTo>
                  <a:pt x="1611" y="877"/>
                </a:lnTo>
                <a:lnTo>
                  <a:pt x="1617" y="894"/>
                </a:lnTo>
                <a:lnTo>
                  <a:pt x="1623" y="910"/>
                </a:lnTo>
                <a:lnTo>
                  <a:pt x="1630" y="925"/>
                </a:lnTo>
                <a:lnTo>
                  <a:pt x="1636" y="946"/>
                </a:lnTo>
                <a:lnTo>
                  <a:pt x="1642" y="965"/>
                </a:lnTo>
                <a:lnTo>
                  <a:pt x="1649" y="990"/>
                </a:lnTo>
                <a:lnTo>
                  <a:pt x="1655" y="1001"/>
                </a:lnTo>
                <a:lnTo>
                  <a:pt x="1661" y="1018"/>
                </a:lnTo>
                <a:lnTo>
                  <a:pt x="1667" y="1028"/>
                </a:lnTo>
                <a:lnTo>
                  <a:pt x="1674" y="1043"/>
                </a:lnTo>
                <a:lnTo>
                  <a:pt x="1681" y="1048"/>
                </a:lnTo>
                <a:lnTo>
                  <a:pt x="1687" y="1055"/>
                </a:lnTo>
                <a:lnTo>
                  <a:pt x="1694" y="1065"/>
                </a:lnTo>
                <a:lnTo>
                  <a:pt x="1700" y="1081"/>
                </a:lnTo>
                <a:lnTo>
                  <a:pt x="1706" y="1083"/>
                </a:lnTo>
                <a:lnTo>
                  <a:pt x="1713" y="1093"/>
                </a:lnTo>
                <a:lnTo>
                  <a:pt x="1719" y="1102"/>
                </a:lnTo>
                <a:lnTo>
                  <a:pt x="1725" y="1113"/>
                </a:lnTo>
                <a:lnTo>
                  <a:pt x="1731" y="1119"/>
                </a:lnTo>
                <a:lnTo>
                  <a:pt x="1738" y="1131"/>
                </a:lnTo>
                <a:lnTo>
                  <a:pt x="1744" y="1133"/>
                </a:lnTo>
                <a:lnTo>
                  <a:pt x="1750" y="1145"/>
                </a:lnTo>
                <a:lnTo>
                  <a:pt x="1756" y="1161"/>
                </a:lnTo>
                <a:lnTo>
                  <a:pt x="1763" y="1168"/>
                </a:lnTo>
                <a:lnTo>
                  <a:pt x="1769" y="1171"/>
                </a:lnTo>
                <a:lnTo>
                  <a:pt x="1775" y="1172"/>
                </a:lnTo>
                <a:lnTo>
                  <a:pt x="1782" y="1172"/>
                </a:lnTo>
                <a:lnTo>
                  <a:pt x="1788" y="1172"/>
                </a:lnTo>
                <a:lnTo>
                  <a:pt x="1795" y="1178"/>
                </a:lnTo>
                <a:lnTo>
                  <a:pt x="1802" y="1172"/>
                </a:lnTo>
                <a:lnTo>
                  <a:pt x="1808" y="1175"/>
                </a:lnTo>
                <a:lnTo>
                  <a:pt x="1814" y="1183"/>
                </a:lnTo>
                <a:lnTo>
                  <a:pt x="1820" y="1186"/>
                </a:lnTo>
                <a:lnTo>
                  <a:pt x="1827" y="1197"/>
                </a:lnTo>
                <a:lnTo>
                  <a:pt x="1833" y="1201"/>
                </a:lnTo>
                <a:lnTo>
                  <a:pt x="1839" y="1202"/>
                </a:lnTo>
                <a:lnTo>
                  <a:pt x="1846" y="1204"/>
                </a:lnTo>
                <a:lnTo>
                  <a:pt x="1852" y="1205"/>
                </a:lnTo>
                <a:lnTo>
                  <a:pt x="1858" y="1217"/>
                </a:lnTo>
                <a:lnTo>
                  <a:pt x="1864" y="1217"/>
                </a:lnTo>
                <a:lnTo>
                  <a:pt x="1871" y="1231"/>
                </a:lnTo>
                <a:lnTo>
                  <a:pt x="1877" y="1221"/>
                </a:lnTo>
                <a:lnTo>
                  <a:pt x="1883" y="1217"/>
                </a:lnTo>
                <a:lnTo>
                  <a:pt x="1889" y="1224"/>
                </a:lnTo>
                <a:lnTo>
                  <a:pt x="1896" y="1224"/>
                </a:lnTo>
                <a:lnTo>
                  <a:pt x="1902" y="1226"/>
                </a:lnTo>
                <a:lnTo>
                  <a:pt x="1908" y="1234"/>
                </a:lnTo>
                <a:lnTo>
                  <a:pt x="1916" y="1242"/>
                </a:lnTo>
                <a:lnTo>
                  <a:pt x="1922" y="1249"/>
                </a:lnTo>
                <a:lnTo>
                  <a:pt x="1928" y="1250"/>
                </a:lnTo>
                <a:lnTo>
                  <a:pt x="1935" y="1256"/>
                </a:lnTo>
                <a:lnTo>
                  <a:pt x="1941" y="1271"/>
                </a:lnTo>
                <a:lnTo>
                  <a:pt x="1947" y="1284"/>
                </a:lnTo>
                <a:lnTo>
                  <a:pt x="1953" y="1293"/>
                </a:lnTo>
                <a:lnTo>
                  <a:pt x="1960" y="1306"/>
                </a:lnTo>
                <a:lnTo>
                  <a:pt x="1966" y="1308"/>
                </a:lnTo>
                <a:lnTo>
                  <a:pt x="1972" y="1306"/>
                </a:lnTo>
                <a:lnTo>
                  <a:pt x="1979" y="1322"/>
                </a:lnTo>
                <a:lnTo>
                  <a:pt x="1985" y="1325"/>
                </a:lnTo>
                <a:lnTo>
                  <a:pt x="1991" y="1337"/>
                </a:lnTo>
                <a:lnTo>
                  <a:pt x="1997" y="1333"/>
                </a:lnTo>
                <a:lnTo>
                  <a:pt x="2004" y="1347"/>
                </a:lnTo>
                <a:lnTo>
                  <a:pt x="2010" y="1354"/>
                </a:lnTo>
                <a:lnTo>
                  <a:pt x="2016" y="1364"/>
                </a:lnTo>
                <a:lnTo>
                  <a:pt x="2023" y="1372"/>
                </a:lnTo>
                <a:lnTo>
                  <a:pt x="2030" y="1380"/>
                </a:lnTo>
                <a:lnTo>
                  <a:pt x="2036" y="1392"/>
                </a:lnTo>
                <a:lnTo>
                  <a:pt x="2043" y="1402"/>
                </a:lnTo>
                <a:lnTo>
                  <a:pt x="2049" y="1412"/>
                </a:lnTo>
                <a:lnTo>
                  <a:pt x="2055" y="1427"/>
                </a:lnTo>
                <a:lnTo>
                  <a:pt x="2061" y="1446"/>
                </a:lnTo>
                <a:lnTo>
                  <a:pt x="2068" y="1458"/>
                </a:lnTo>
                <a:lnTo>
                  <a:pt x="2074" y="1465"/>
                </a:lnTo>
                <a:lnTo>
                  <a:pt x="2080" y="1478"/>
                </a:lnTo>
                <a:lnTo>
                  <a:pt x="2087" y="1487"/>
                </a:lnTo>
                <a:lnTo>
                  <a:pt x="2093" y="1496"/>
                </a:lnTo>
                <a:lnTo>
                  <a:pt x="2099" y="1511"/>
                </a:lnTo>
                <a:lnTo>
                  <a:pt x="2105" y="1526"/>
                </a:lnTo>
                <a:lnTo>
                  <a:pt x="2112" y="1541"/>
                </a:lnTo>
                <a:lnTo>
                  <a:pt x="2118" y="1550"/>
                </a:lnTo>
                <a:lnTo>
                  <a:pt x="2124" y="1565"/>
                </a:lnTo>
                <a:lnTo>
                  <a:pt x="2130" y="1578"/>
                </a:lnTo>
                <a:lnTo>
                  <a:pt x="2137" y="1593"/>
                </a:lnTo>
                <a:lnTo>
                  <a:pt x="2144" y="1599"/>
                </a:lnTo>
                <a:lnTo>
                  <a:pt x="2151" y="1608"/>
                </a:lnTo>
                <a:lnTo>
                  <a:pt x="2157" y="1618"/>
                </a:lnTo>
                <a:lnTo>
                  <a:pt x="2163" y="1630"/>
                </a:lnTo>
                <a:lnTo>
                  <a:pt x="2169" y="1640"/>
                </a:lnTo>
                <a:lnTo>
                  <a:pt x="2176" y="1650"/>
                </a:lnTo>
                <a:lnTo>
                  <a:pt x="2182" y="1668"/>
                </a:lnTo>
                <a:lnTo>
                  <a:pt x="2188" y="1680"/>
                </a:lnTo>
                <a:lnTo>
                  <a:pt x="2194" y="1696"/>
                </a:lnTo>
                <a:lnTo>
                  <a:pt x="2201" y="1702"/>
                </a:lnTo>
                <a:lnTo>
                  <a:pt x="2207" y="1719"/>
                </a:lnTo>
                <a:lnTo>
                  <a:pt x="2213" y="1726"/>
                </a:lnTo>
                <a:lnTo>
                  <a:pt x="2220" y="1739"/>
                </a:lnTo>
                <a:lnTo>
                  <a:pt x="2226" y="1752"/>
                </a:lnTo>
                <a:lnTo>
                  <a:pt x="2232" y="1761"/>
                </a:lnTo>
                <a:lnTo>
                  <a:pt x="2238" y="1766"/>
                </a:lnTo>
                <a:lnTo>
                  <a:pt x="2245" y="1771"/>
                </a:lnTo>
                <a:lnTo>
                  <a:pt x="2251" y="1786"/>
                </a:lnTo>
                <a:lnTo>
                  <a:pt x="2258" y="1803"/>
                </a:lnTo>
                <a:lnTo>
                  <a:pt x="2265" y="1814"/>
                </a:lnTo>
                <a:lnTo>
                  <a:pt x="2271" y="1815"/>
                </a:lnTo>
                <a:lnTo>
                  <a:pt x="2277" y="1824"/>
                </a:lnTo>
                <a:lnTo>
                  <a:pt x="2284" y="1831"/>
                </a:lnTo>
                <a:lnTo>
                  <a:pt x="2290" y="1844"/>
                </a:lnTo>
                <a:lnTo>
                  <a:pt x="2296" y="1855"/>
                </a:lnTo>
                <a:lnTo>
                  <a:pt x="2302" y="1856"/>
                </a:lnTo>
                <a:lnTo>
                  <a:pt x="2309" y="1864"/>
                </a:lnTo>
                <a:lnTo>
                  <a:pt x="2315" y="1871"/>
                </a:lnTo>
                <a:lnTo>
                  <a:pt x="2321" y="1881"/>
                </a:lnTo>
                <a:lnTo>
                  <a:pt x="2327" y="1889"/>
                </a:lnTo>
                <a:lnTo>
                  <a:pt x="2334" y="1898"/>
                </a:lnTo>
                <a:lnTo>
                  <a:pt x="2340" y="1904"/>
                </a:lnTo>
                <a:lnTo>
                  <a:pt x="2346" y="1906"/>
                </a:lnTo>
                <a:lnTo>
                  <a:pt x="2353" y="1910"/>
                </a:lnTo>
                <a:lnTo>
                  <a:pt x="2359" y="1920"/>
                </a:lnTo>
                <a:lnTo>
                  <a:pt x="2365" y="1921"/>
                </a:lnTo>
                <a:lnTo>
                  <a:pt x="2373" y="1929"/>
                </a:lnTo>
                <a:lnTo>
                  <a:pt x="2379" y="1940"/>
                </a:lnTo>
                <a:lnTo>
                  <a:pt x="2385" y="1953"/>
                </a:lnTo>
                <a:lnTo>
                  <a:pt x="2391" y="1959"/>
                </a:lnTo>
                <a:lnTo>
                  <a:pt x="2398" y="1962"/>
                </a:lnTo>
                <a:lnTo>
                  <a:pt x="2404" y="1973"/>
                </a:lnTo>
                <a:lnTo>
                  <a:pt x="2410" y="1975"/>
                </a:lnTo>
                <a:lnTo>
                  <a:pt x="2417" y="1982"/>
                </a:lnTo>
                <a:lnTo>
                  <a:pt x="2423" y="1987"/>
                </a:lnTo>
                <a:lnTo>
                  <a:pt x="2429" y="1988"/>
                </a:lnTo>
                <a:lnTo>
                  <a:pt x="2435" y="1993"/>
                </a:lnTo>
                <a:lnTo>
                  <a:pt x="2442" y="1993"/>
                </a:lnTo>
                <a:lnTo>
                  <a:pt x="2448" y="1994"/>
                </a:lnTo>
                <a:lnTo>
                  <a:pt x="2454" y="1996"/>
                </a:lnTo>
                <a:lnTo>
                  <a:pt x="2460" y="2001"/>
                </a:lnTo>
                <a:lnTo>
                  <a:pt x="2467" y="2003"/>
                </a:lnTo>
                <a:lnTo>
                  <a:pt x="2473" y="2007"/>
                </a:lnTo>
                <a:lnTo>
                  <a:pt x="2479" y="2009"/>
                </a:lnTo>
                <a:lnTo>
                  <a:pt x="2487" y="2018"/>
                </a:lnTo>
                <a:lnTo>
                  <a:pt x="2493" y="2022"/>
                </a:lnTo>
                <a:lnTo>
                  <a:pt x="2499" y="2027"/>
                </a:lnTo>
                <a:lnTo>
                  <a:pt x="2506" y="2036"/>
                </a:lnTo>
                <a:lnTo>
                  <a:pt x="2512" y="2039"/>
                </a:lnTo>
                <a:lnTo>
                  <a:pt x="2518" y="2043"/>
                </a:lnTo>
                <a:lnTo>
                  <a:pt x="2524" y="2051"/>
                </a:lnTo>
                <a:lnTo>
                  <a:pt x="2531" y="2051"/>
                </a:lnTo>
                <a:lnTo>
                  <a:pt x="2537" y="2057"/>
                </a:lnTo>
                <a:lnTo>
                  <a:pt x="2543" y="2060"/>
                </a:lnTo>
                <a:lnTo>
                  <a:pt x="2550" y="2061"/>
                </a:lnTo>
                <a:lnTo>
                  <a:pt x="2556" y="2062"/>
                </a:lnTo>
                <a:lnTo>
                  <a:pt x="2562" y="2073"/>
                </a:lnTo>
                <a:lnTo>
                  <a:pt x="2568" y="2073"/>
                </a:lnTo>
                <a:lnTo>
                  <a:pt x="2575" y="2075"/>
                </a:lnTo>
                <a:lnTo>
                  <a:pt x="2581" y="2077"/>
                </a:lnTo>
                <a:lnTo>
                  <a:pt x="2587" y="2080"/>
                </a:lnTo>
                <a:lnTo>
                  <a:pt x="2593" y="2080"/>
                </a:lnTo>
                <a:lnTo>
                  <a:pt x="2601" y="2083"/>
                </a:lnTo>
                <a:lnTo>
                  <a:pt x="2607" y="2087"/>
                </a:lnTo>
                <a:lnTo>
                  <a:pt x="2614" y="2095"/>
                </a:lnTo>
                <a:lnTo>
                  <a:pt x="2620" y="2103"/>
                </a:lnTo>
                <a:lnTo>
                  <a:pt x="2626" y="2108"/>
                </a:lnTo>
                <a:lnTo>
                  <a:pt x="2632" y="2114"/>
                </a:lnTo>
                <a:lnTo>
                  <a:pt x="2639" y="2117"/>
                </a:lnTo>
                <a:lnTo>
                  <a:pt x="2645" y="2121"/>
                </a:lnTo>
                <a:lnTo>
                  <a:pt x="2651" y="2124"/>
                </a:lnTo>
                <a:lnTo>
                  <a:pt x="2657" y="2127"/>
                </a:lnTo>
                <a:lnTo>
                  <a:pt x="2664" y="2131"/>
                </a:lnTo>
                <a:lnTo>
                  <a:pt x="2670" y="2135"/>
                </a:lnTo>
                <a:lnTo>
                  <a:pt x="2676" y="2140"/>
                </a:lnTo>
                <a:lnTo>
                  <a:pt x="2683" y="2144"/>
                </a:lnTo>
                <a:lnTo>
                  <a:pt x="2689" y="2149"/>
                </a:lnTo>
                <a:lnTo>
                  <a:pt x="2695" y="2152"/>
                </a:lnTo>
                <a:lnTo>
                  <a:pt x="2701" y="2156"/>
                </a:lnTo>
                <a:lnTo>
                  <a:pt x="2708" y="2162"/>
                </a:lnTo>
                <a:lnTo>
                  <a:pt x="2715" y="2170"/>
                </a:lnTo>
                <a:lnTo>
                  <a:pt x="2721" y="2174"/>
                </a:lnTo>
                <a:lnTo>
                  <a:pt x="2728" y="2175"/>
                </a:lnTo>
                <a:lnTo>
                  <a:pt x="2734" y="2176"/>
                </a:lnTo>
                <a:lnTo>
                  <a:pt x="2740" y="2180"/>
                </a:lnTo>
                <a:lnTo>
                  <a:pt x="2747" y="2184"/>
                </a:lnTo>
                <a:lnTo>
                  <a:pt x="2753" y="2183"/>
                </a:lnTo>
                <a:lnTo>
                  <a:pt x="2759" y="2186"/>
                </a:lnTo>
                <a:lnTo>
                  <a:pt x="2765" y="2193"/>
                </a:lnTo>
                <a:lnTo>
                  <a:pt x="2772" y="2195"/>
                </a:lnTo>
                <a:lnTo>
                  <a:pt x="2778" y="2204"/>
                </a:lnTo>
                <a:lnTo>
                  <a:pt x="2784" y="2210"/>
                </a:lnTo>
                <a:lnTo>
                  <a:pt x="2791" y="2214"/>
                </a:lnTo>
                <a:lnTo>
                  <a:pt x="2797" y="2215"/>
                </a:lnTo>
                <a:lnTo>
                  <a:pt x="2803" y="2214"/>
                </a:lnTo>
                <a:lnTo>
                  <a:pt x="2809" y="2220"/>
                </a:lnTo>
                <a:lnTo>
                  <a:pt x="2816" y="2225"/>
                </a:lnTo>
                <a:lnTo>
                  <a:pt x="2822" y="2229"/>
                </a:lnTo>
                <a:lnTo>
                  <a:pt x="2829" y="2235"/>
                </a:lnTo>
                <a:lnTo>
                  <a:pt x="2836" y="2238"/>
                </a:lnTo>
                <a:lnTo>
                  <a:pt x="2842" y="2240"/>
                </a:lnTo>
                <a:lnTo>
                  <a:pt x="2848" y="2239"/>
                </a:lnTo>
                <a:lnTo>
                  <a:pt x="2855" y="2244"/>
                </a:lnTo>
                <a:lnTo>
                  <a:pt x="2861" y="2250"/>
                </a:lnTo>
                <a:lnTo>
                  <a:pt x="2867" y="2255"/>
                </a:lnTo>
                <a:lnTo>
                  <a:pt x="2873" y="2258"/>
                </a:lnTo>
                <a:lnTo>
                  <a:pt x="2880" y="2262"/>
                </a:lnTo>
                <a:lnTo>
                  <a:pt x="2886" y="2268"/>
                </a:lnTo>
                <a:lnTo>
                  <a:pt x="2892" y="2273"/>
                </a:lnTo>
                <a:lnTo>
                  <a:pt x="2898" y="2273"/>
                </a:lnTo>
                <a:lnTo>
                  <a:pt x="2905" y="2274"/>
                </a:lnTo>
                <a:lnTo>
                  <a:pt x="2911" y="2278"/>
                </a:lnTo>
                <a:lnTo>
                  <a:pt x="2917" y="2279"/>
                </a:lnTo>
                <a:lnTo>
                  <a:pt x="2924" y="2283"/>
                </a:lnTo>
                <a:lnTo>
                  <a:pt x="2930" y="2288"/>
                </a:lnTo>
                <a:lnTo>
                  <a:pt x="2936" y="2292"/>
                </a:lnTo>
                <a:lnTo>
                  <a:pt x="2944" y="2292"/>
                </a:lnTo>
                <a:lnTo>
                  <a:pt x="2950" y="2294"/>
                </a:lnTo>
                <a:lnTo>
                  <a:pt x="2956" y="2298"/>
                </a:lnTo>
                <a:lnTo>
                  <a:pt x="2962" y="2299"/>
                </a:lnTo>
                <a:lnTo>
                  <a:pt x="2969" y="2306"/>
                </a:lnTo>
                <a:lnTo>
                  <a:pt x="2975" y="2308"/>
                </a:lnTo>
                <a:lnTo>
                  <a:pt x="2981" y="2307"/>
                </a:lnTo>
                <a:lnTo>
                  <a:pt x="2988" y="2309"/>
                </a:lnTo>
                <a:lnTo>
                  <a:pt x="2994" y="2312"/>
                </a:lnTo>
                <a:lnTo>
                  <a:pt x="3000" y="2314"/>
                </a:lnTo>
                <a:lnTo>
                  <a:pt x="3006" y="2317"/>
                </a:lnTo>
                <a:lnTo>
                  <a:pt x="3013" y="2318"/>
                </a:lnTo>
                <a:lnTo>
                  <a:pt x="3019" y="2321"/>
                </a:lnTo>
                <a:lnTo>
                  <a:pt x="3025" y="2324"/>
                </a:lnTo>
                <a:lnTo>
                  <a:pt x="3031" y="2324"/>
                </a:lnTo>
                <a:lnTo>
                  <a:pt x="3038" y="2326"/>
                </a:lnTo>
                <a:lnTo>
                  <a:pt x="3044" y="2331"/>
                </a:lnTo>
                <a:lnTo>
                  <a:pt x="3050" y="2336"/>
                </a:lnTo>
                <a:lnTo>
                  <a:pt x="3058" y="2339"/>
                </a:lnTo>
                <a:lnTo>
                  <a:pt x="3064" y="2342"/>
                </a:lnTo>
                <a:lnTo>
                  <a:pt x="3070" y="2339"/>
                </a:lnTo>
                <a:lnTo>
                  <a:pt x="3077" y="2341"/>
                </a:lnTo>
                <a:lnTo>
                  <a:pt x="3083" y="2344"/>
                </a:lnTo>
                <a:lnTo>
                  <a:pt x="3089" y="2352"/>
                </a:lnTo>
                <a:lnTo>
                  <a:pt x="3095" y="2348"/>
                </a:lnTo>
                <a:lnTo>
                  <a:pt x="3102" y="2348"/>
                </a:lnTo>
                <a:lnTo>
                  <a:pt x="3108" y="2348"/>
                </a:lnTo>
                <a:lnTo>
                  <a:pt x="3114" y="2348"/>
                </a:lnTo>
                <a:lnTo>
                  <a:pt x="3121" y="2353"/>
                </a:lnTo>
                <a:lnTo>
                  <a:pt x="3127" y="2354"/>
                </a:lnTo>
                <a:lnTo>
                  <a:pt x="3133" y="2356"/>
                </a:lnTo>
                <a:lnTo>
                  <a:pt x="3139" y="2356"/>
                </a:lnTo>
                <a:lnTo>
                  <a:pt x="3146" y="2357"/>
                </a:lnTo>
                <a:lnTo>
                  <a:pt x="3152" y="2358"/>
                </a:lnTo>
                <a:lnTo>
                  <a:pt x="3158" y="2357"/>
                </a:lnTo>
                <a:lnTo>
                  <a:pt x="3164" y="2360"/>
                </a:lnTo>
                <a:lnTo>
                  <a:pt x="3172" y="2365"/>
                </a:lnTo>
                <a:lnTo>
                  <a:pt x="3178" y="2363"/>
                </a:lnTo>
                <a:lnTo>
                  <a:pt x="3185" y="2365"/>
                </a:lnTo>
                <a:lnTo>
                  <a:pt x="3191" y="2365"/>
                </a:lnTo>
                <a:lnTo>
                  <a:pt x="3197" y="2366"/>
                </a:lnTo>
                <a:lnTo>
                  <a:pt x="3203" y="2367"/>
                </a:lnTo>
                <a:lnTo>
                  <a:pt x="3210" y="2367"/>
                </a:lnTo>
                <a:lnTo>
                  <a:pt x="3216" y="2368"/>
                </a:lnTo>
                <a:lnTo>
                  <a:pt x="3222" y="2371"/>
                </a:lnTo>
                <a:lnTo>
                  <a:pt x="3228" y="2371"/>
                </a:lnTo>
                <a:lnTo>
                  <a:pt x="3235" y="2375"/>
                </a:lnTo>
                <a:lnTo>
                  <a:pt x="3241" y="2375"/>
                </a:lnTo>
                <a:lnTo>
                  <a:pt x="3247" y="2375"/>
                </a:lnTo>
                <a:lnTo>
                  <a:pt x="3254" y="2377"/>
                </a:lnTo>
                <a:lnTo>
                  <a:pt x="3260" y="2377"/>
                </a:lnTo>
                <a:lnTo>
                  <a:pt x="3266" y="2377"/>
                </a:lnTo>
                <a:lnTo>
                  <a:pt x="3272" y="2377"/>
                </a:lnTo>
                <a:lnTo>
                  <a:pt x="3279" y="2381"/>
                </a:lnTo>
                <a:lnTo>
                  <a:pt x="3286" y="2383"/>
                </a:lnTo>
                <a:lnTo>
                  <a:pt x="3292" y="2380"/>
                </a:lnTo>
                <a:lnTo>
                  <a:pt x="3299" y="2382"/>
                </a:lnTo>
                <a:lnTo>
                  <a:pt x="3305" y="2385"/>
                </a:lnTo>
                <a:lnTo>
                  <a:pt x="3311" y="2388"/>
                </a:lnTo>
                <a:lnTo>
                  <a:pt x="3318" y="2385"/>
                </a:lnTo>
                <a:lnTo>
                  <a:pt x="3324" y="2387"/>
                </a:lnTo>
                <a:lnTo>
                  <a:pt x="3330" y="2392"/>
                </a:lnTo>
                <a:lnTo>
                  <a:pt x="3336" y="2393"/>
                </a:lnTo>
                <a:lnTo>
                  <a:pt x="3343" y="2392"/>
                </a:lnTo>
                <a:lnTo>
                  <a:pt x="3349" y="2396"/>
                </a:lnTo>
                <a:lnTo>
                  <a:pt x="3355" y="2397"/>
                </a:lnTo>
                <a:lnTo>
                  <a:pt x="3361" y="2397"/>
                </a:lnTo>
                <a:lnTo>
                  <a:pt x="3368" y="2397"/>
                </a:lnTo>
                <a:lnTo>
                  <a:pt x="3374" y="2400"/>
                </a:lnTo>
                <a:lnTo>
                  <a:pt x="3380" y="2400"/>
                </a:lnTo>
                <a:lnTo>
                  <a:pt x="3387" y="2400"/>
                </a:lnTo>
                <a:lnTo>
                  <a:pt x="3393" y="2398"/>
                </a:lnTo>
                <a:lnTo>
                  <a:pt x="3400" y="2400"/>
                </a:lnTo>
                <a:lnTo>
                  <a:pt x="3407" y="2402"/>
                </a:lnTo>
                <a:lnTo>
                  <a:pt x="3413" y="2402"/>
                </a:lnTo>
                <a:lnTo>
                  <a:pt x="3419" y="2401"/>
                </a:lnTo>
                <a:lnTo>
                  <a:pt x="3425" y="2405"/>
                </a:lnTo>
                <a:lnTo>
                  <a:pt x="3432" y="2407"/>
                </a:lnTo>
                <a:lnTo>
                  <a:pt x="3438" y="2406"/>
                </a:lnTo>
                <a:lnTo>
                  <a:pt x="3444" y="2407"/>
                </a:lnTo>
                <a:lnTo>
                  <a:pt x="3451" y="2410"/>
                </a:lnTo>
                <a:lnTo>
                  <a:pt x="3457" y="2411"/>
                </a:lnTo>
                <a:lnTo>
                  <a:pt x="3463" y="2412"/>
                </a:lnTo>
                <a:lnTo>
                  <a:pt x="3469" y="2412"/>
                </a:lnTo>
                <a:lnTo>
                  <a:pt x="3476" y="2413"/>
                </a:lnTo>
                <a:lnTo>
                  <a:pt x="3482" y="2415"/>
                </a:lnTo>
                <a:lnTo>
                  <a:pt x="3488" y="2416"/>
                </a:lnTo>
                <a:lnTo>
                  <a:pt x="3495" y="2413"/>
                </a:lnTo>
                <a:lnTo>
                  <a:pt x="3501" y="2415"/>
                </a:lnTo>
                <a:lnTo>
                  <a:pt x="3507" y="2413"/>
                </a:lnTo>
                <a:lnTo>
                  <a:pt x="3515" y="2413"/>
                </a:lnTo>
                <a:lnTo>
                  <a:pt x="3521" y="2415"/>
                </a:lnTo>
                <a:lnTo>
                  <a:pt x="3527" y="2415"/>
                </a:lnTo>
                <a:lnTo>
                  <a:pt x="3533" y="2417"/>
                </a:lnTo>
                <a:lnTo>
                  <a:pt x="3540" y="2421"/>
                </a:lnTo>
                <a:lnTo>
                  <a:pt x="3546" y="2427"/>
                </a:lnTo>
                <a:lnTo>
                  <a:pt x="3552" y="2425"/>
                </a:lnTo>
                <a:lnTo>
                  <a:pt x="3559" y="2425"/>
                </a:lnTo>
                <a:lnTo>
                  <a:pt x="3565" y="2424"/>
                </a:lnTo>
                <a:lnTo>
                  <a:pt x="3571" y="2422"/>
                </a:lnTo>
                <a:lnTo>
                  <a:pt x="3577" y="2421"/>
                </a:lnTo>
                <a:lnTo>
                  <a:pt x="3584" y="2425"/>
                </a:lnTo>
                <a:lnTo>
                  <a:pt x="3590" y="2429"/>
                </a:lnTo>
                <a:lnTo>
                  <a:pt x="3596" y="2431"/>
                </a:lnTo>
                <a:lnTo>
                  <a:pt x="3602" y="2434"/>
                </a:lnTo>
                <a:lnTo>
                  <a:pt x="3609" y="2432"/>
                </a:lnTo>
                <a:lnTo>
                  <a:pt x="3615" y="2432"/>
                </a:lnTo>
                <a:lnTo>
                  <a:pt x="3621" y="2432"/>
                </a:lnTo>
                <a:lnTo>
                  <a:pt x="3629" y="2431"/>
                </a:lnTo>
                <a:lnTo>
                  <a:pt x="3635" y="2430"/>
                </a:lnTo>
                <a:lnTo>
                  <a:pt x="3641" y="2431"/>
                </a:lnTo>
                <a:lnTo>
                  <a:pt x="3648" y="2430"/>
                </a:lnTo>
                <a:lnTo>
                  <a:pt x="3654" y="2432"/>
                </a:lnTo>
                <a:lnTo>
                  <a:pt x="3660" y="2432"/>
                </a:lnTo>
                <a:lnTo>
                  <a:pt x="3666" y="2434"/>
                </a:lnTo>
                <a:lnTo>
                  <a:pt x="3673" y="2434"/>
                </a:lnTo>
                <a:lnTo>
                  <a:pt x="3679" y="2432"/>
                </a:lnTo>
                <a:lnTo>
                  <a:pt x="3685" y="2435"/>
                </a:lnTo>
                <a:lnTo>
                  <a:pt x="3692" y="2437"/>
                </a:lnTo>
                <a:lnTo>
                  <a:pt x="3698" y="2440"/>
                </a:lnTo>
                <a:lnTo>
                  <a:pt x="3704" y="2439"/>
                </a:lnTo>
                <a:lnTo>
                  <a:pt x="3710" y="2439"/>
                </a:lnTo>
                <a:lnTo>
                  <a:pt x="3717" y="2439"/>
                </a:lnTo>
                <a:lnTo>
                  <a:pt x="3723" y="2437"/>
                </a:lnTo>
                <a:lnTo>
                  <a:pt x="3729" y="2437"/>
                </a:lnTo>
                <a:lnTo>
                  <a:pt x="3735" y="2437"/>
                </a:lnTo>
                <a:lnTo>
                  <a:pt x="3743" y="2439"/>
                </a:lnTo>
                <a:lnTo>
                  <a:pt x="3749" y="2439"/>
                </a:lnTo>
                <a:lnTo>
                  <a:pt x="3756" y="2441"/>
                </a:lnTo>
                <a:lnTo>
                  <a:pt x="3762" y="2441"/>
                </a:lnTo>
                <a:lnTo>
                  <a:pt x="3768" y="2440"/>
                </a:lnTo>
                <a:lnTo>
                  <a:pt x="3774" y="2442"/>
                </a:lnTo>
                <a:lnTo>
                  <a:pt x="3781" y="2444"/>
                </a:lnTo>
                <a:lnTo>
                  <a:pt x="3787" y="2444"/>
                </a:lnTo>
                <a:lnTo>
                  <a:pt x="3793" y="2444"/>
                </a:lnTo>
                <a:lnTo>
                  <a:pt x="3799" y="2446"/>
                </a:lnTo>
                <a:lnTo>
                  <a:pt x="3806" y="2444"/>
                </a:lnTo>
                <a:lnTo>
                  <a:pt x="3812" y="2444"/>
                </a:lnTo>
                <a:lnTo>
                  <a:pt x="3818" y="2442"/>
                </a:lnTo>
                <a:lnTo>
                  <a:pt x="3825" y="2446"/>
                </a:lnTo>
                <a:lnTo>
                  <a:pt x="3831" y="2445"/>
                </a:lnTo>
                <a:lnTo>
                  <a:pt x="3837" y="2445"/>
                </a:lnTo>
                <a:lnTo>
                  <a:pt x="3843" y="2446"/>
                </a:lnTo>
                <a:lnTo>
                  <a:pt x="3850" y="2450"/>
                </a:lnTo>
                <a:lnTo>
                  <a:pt x="3857" y="2450"/>
                </a:lnTo>
                <a:lnTo>
                  <a:pt x="3863" y="2454"/>
                </a:lnTo>
                <a:lnTo>
                  <a:pt x="3870" y="2451"/>
                </a:lnTo>
                <a:lnTo>
                  <a:pt x="3876" y="2451"/>
                </a:lnTo>
                <a:lnTo>
                  <a:pt x="3882" y="2449"/>
                </a:lnTo>
                <a:lnTo>
                  <a:pt x="3889" y="2449"/>
                </a:lnTo>
                <a:lnTo>
                  <a:pt x="3895" y="2451"/>
                </a:lnTo>
                <a:lnTo>
                  <a:pt x="3901" y="2451"/>
                </a:lnTo>
                <a:lnTo>
                  <a:pt x="3907" y="2450"/>
                </a:lnTo>
                <a:lnTo>
                  <a:pt x="3914" y="2451"/>
                </a:lnTo>
                <a:lnTo>
                  <a:pt x="3920" y="2452"/>
                </a:lnTo>
                <a:lnTo>
                  <a:pt x="3926" y="2451"/>
                </a:lnTo>
                <a:lnTo>
                  <a:pt x="3932" y="2450"/>
                </a:lnTo>
                <a:lnTo>
                  <a:pt x="3939" y="2451"/>
                </a:lnTo>
                <a:lnTo>
                  <a:pt x="3945" y="2452"/>
                </a:lnTo>
                <a:lnTo>
                  <a:pt x="3951" y="2451"/>
                </a:lnTo>
                <a:lnTo>
                  <a:pt x="3958" y="2451"/>
                </a:lnTo>
                <a:lnTo>
                  <a:pt x="3964" y="2451"/>
                </a:lnTo>
                <a:lnTo>
                  <a:pt x="3971" y="2451"/>
                </a:lnTo>
                <a:lnTo>
                  <a:pt x="3978" y="2455"/>
                </a:lnTo>
                <a:lnTo>
                  <a:pt x="3984" y="2454"/>
                </a:lnTo>
                <a:lnTo>
                  <a:pt x="3990" y="2452"/>
                </a:lnTo>
                <a:lnTo>
                  <a:pt x="3996" y="2456"/>
                </a:lnTo>
                <a:lnTo>
                  <a:pt x="4003" y="2460"/>
                </a:lnTo>
                <a:lnTo>
                  <a:pt x="4009" y="2459"/>
                </a:lnTo>
                <a:lnTo>
                  <a:pt x="4015" y="2456"/>
                </a:lnTo>
                <a:lnTo>
                  <a:pt x="4022" y="2455"/>
                </a:lnTo>
                <a:lnTo>
                  <a:pt x="4028" y="2456"/>
                </a:lnTo>
                <a:lnTo>
                  <a:pt x="4034" y="2459"/>
                </a:lnTo>
                <a:lnTo>
                  <a:pt x="4040" y="2459"/>
                </a:lnTo>
                <a:lnTo>
                  <a:pt x="4047" y="2457"/>
                </a:lnTo>
                <a:lnTo>
                  <a:pt x="4053" y="2456"/>
                </a:lnTo>
                <a:lnTo>
                  <a:pt x="4059" y="2457"/>
                </a:lnTo>
                <a:lnTo>
                  <a:pt x="4065" y="2457"/>
                </a:lnTo>
                <a:lnTo>
                  <a:pt x="4072" y="2459"/>
                </a:lnTo>
                <a:lnTo>
                  <a:pt x="4078" y="2460"/>
                </a:lnTo>
                <a:lnTo>
                  <a:pt x="4086" y="2457"/>
                </a:lnTo>
                <a:lnTo>
                  <a:pt x="4092" y="2457"/>
                </a:lnTo>
                <a:lnTo>
                  <a:pt x="4098" y="2457"/>
                </a:lnTo>
                <a:lnTo>
                  <a:pt x="4104" y="2459"/>
                </a:lnTo>
                <a:lnTo>
                  <a:pt x="4111" y="2461"/>
                </a:lnTo>
                <a:lnTo>
                  <a:pt x="4117" y="2461"/>
                </a:lnTo>
                <a:lnTo>
                  <a:pt x="4123" y="2459"/>
                </a:lnTo>
                <a:lnTo>
                  <a:pt x="4129" y="2456"/>
                </a:lnTo>
                <a:lnTo>
                  <a:pt x="4136" y="2457"/>
                </a:lnTo>
                <a:lnTo>
                  <a:pt x="4142" y="2457"/>
                </a:lnTo>
                <a:lnTo>
                  <a:pt x="4148" y="2456"/>
                </a:lnTo>
                <a:lnTo>
                  <a:pt x="4155" y="2457"/>
                </a:lnTo>
                <a:lnTo>
                  <a:pt x="4161" y="2459"/>
                </a:lnTo>
                <a:lnTo>
                  <a:pt x="4167" y="2461"/>
                </a:lnTo>
                <a:lnTo>
                  <a:pt x="4173" y="2460"/>
                </a:lnTo>
                <a:lnTo>
                  <a:pt x="4180" y="2460"/>
                </a:lnTo>
                <a:lnTo>
                  <a:pt x="4186" y="2460"/>
                </a:lnTo>
                <a:lnTo>
                  <a:pt x="4192" y="2460"/>
                </a:lnTo>
                <a:lnTo>
                  <a:pt x="4200" y="2460"/>
                </a:lnTo>
                <a:lnTo>
                  <a:pt x="4206" y="2460"/>
                </a:lnTo>
                <a:lnTo>
                  <a:pt x="4212" y="2460"/>
                </a:lnTo>
                <a:lnTo>
                  <a:pt x="4219" y="2461"/>
                </a:lnTo>
                <a:lnTo>
                  <a:pt x="4225" y="2461"/>
                </a:lnTo>
                <a:lnTo>
                  <a:pt x="4231" y="2462"/>
                </a:lnTo>
                <a:lnTo>
                  <a:pt x="4237" y="2464"/>
                </a:lnTo>
                <a:lnTo>
                  <a:pt x="4244" y="2462"/>
                </a:lnTo>
                <a:lnTo>
                  <a:pt x="4250" y="2464"/>
                </a:lnTo>
                <a:lnTo>
                  <a:pt x="4256" y="2462"/>
                </a:lnTo>
                <a:lnTo>
                  <a:pt x="4263" y="2466"/>
                </a:lnTo>
                <a:lnTo>
                  <a:pt x="4269" y="2465"/>
                </a:lnTo>
                <a:lnTo>
                  <a:pt x="4275" y="2464"/>
                </a:lnTo>
                <a:lnTo>
                  <a:pt x="4281" y="2465"/>
                </a:lnTo>
                <a:lnTo>
                  <a:pt x="4288" y="2462"/>
                </a:lnTo>
                <a:lnTo>
                  <a:pt x="4294" y="2464"/>
                </a:lnTo>
                <a:lnTo>
                  <a:pt x="4300" y="2464"/>
                </a:lnTo>
                <a:lnTo>
                  <a:pt x="4306" y="2464"/>
                </a:lnTo>
                <a:lnTo>
                  <a:pt x="4314" y="2462"/>
                </a:lnTo>
                <a:lnTo>
                  <a:pt x="4320" y="2461"/>
                </a:lnTo>
                <a:lnTo>
                  <a:pt x="4327" y="2462"/>
                </a:lnTo>
                <a:lnTo>
                  <a:pt x="4333" y="2460"/>
                </a:lnTo>
                <a:lnTo>
                  <a:pt x="4339" y="2462"/>
                </a:lnTo>
                <a:lnTo>
                  <a:pt x="4345" y="2464"/>
                </a:lnTo>
                <a:lnTo>
                  <a:pt x="4352" y="2465"/>
                </a:lnTo>
                <a:lnTo>
                  <a:pt x="4358" y="2465"/>
                </a:lnTo>
                <a:lnTo>
                  <a:pt x="4364" y="2465"/>
                </a:lnTo>
                <a:lnTo>
                  <a:pt x="4370" y="2464"/>
                </a:lnTo>
                <a:lnTo>
                  <a:pt x="4377" y="2465"/>
                </a:lnTo>
                <a:lnTo>
                  <a:pt x="4383" y="2462"/>
                </a:lnTo>
                <a:lnTo>
                  <a:pt x="4389" y="2464"/>
                </a:lnTo>
                <a:lnTo>
                  <a:pt x="4396" y="2464"/>
                </a:lnTo>
                <a:lnTo>
                  <a:pt x="4402" y="2465"/>
                </a:lnTo>
                <a:lnTo>
                  <a:pt x="4408" y="2466"/>
                </a:lnTo>
                <a:lnTo>
                  <a:pt x="4414" y="2464"/>
                </a:lnTo>
                <a:lnTo>
                  <a:pt x="4421" y="2464"/>
                </a:lnTo>
                <a:lnTo>
                  <a:pt x="4428" y="2464"/>
                </a:lnTo>
                <a:lnTo>
                  <a:pt x="4434" y="2464"/>
                </a:lnTo>
                <a:lnTo>
                  <a:pt x="4441" y="2464"/>
                </a:lnTo>
                <a:lnTo>
                  <a:pt x="4447" y="2464"/>
                </a:lnTo>
                <a:lnTo>
                  <a:pt x="4453" y="2462"/>
                </a:lnTo>
                <a:lnTo>
                  <a:pt x="4460" y="2464"/>
                </a:lnTo>
                <a:lnTo>
                  <a:pt x="4466" y="2465"/>
                </a:lnTo>
                <a:lnTo>
                  <a:pt x="4472" y="2465"/>
                </a:lnTo>
                <a:lnTo>
                  <a:pt x="4478" y="2465"/>
                </a:lnTo>
                <a:lnTo>
                  <a:pt x="4485" y="2465"/>
                </a:lnTo>
                <a:lnTo>
                  <a:pt x="4491" y="2465"/>
                </a:lnTo>
                <a:lnTo>
                  <a:pt x="4497" y="2466"/>
                </a:lnTo>
                <a:lnTo>
                  <a:pt x="4503" y="2466"/>
                </a:lnTo>
                <a:lnTo>
                  <a:pt x="4510" y="2466"/>
                </a:lnTo>
                <a:lnTo>
                  <a:pt x="4516" y="2464"/>
                </a:lnTo>
                <a:lnTo>
                  <a:pt x="4522" y="2464"/>
                </a:lnTo>
                <a:lnTo>
                  <a:pt x="4529" y="2464"/>
                </a:lnTo>
                <a:lnTo>
                  <a:pt x="4535" y="2462"/>
                </a:lnTo>
                <a:lnTo>
                  <a:pt x="4536" y="2464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48" name="Freeform 340"/>
          <p:cNvSpPr>
            <a:spLocks/>
          </p:cNvSpPr>
          <p:nvPr/>
        </p:nvSpPr>
        <p:spPr bwMode="auto">
          <a:xfrm>
            <a:off x="5510934" y="4041775"/>
            <a:ext cx="3625850" cy="2409825"/>
          </a:xfrm>
          <a:custGeom>
            <a:avLst/>
            <a:gdLst>
              <a:gd name="T0" fmla="*/ 88 w 4568"/>
              <a:gd name="T1" fmla="*/ 3033 h 3034"/>
              <a:gd name="T2" fmla="*/ 165 w 4568"/>
              <a:gd name="T3" fmla="*/ 3029 h 3034"/>
              <a:gd name="T4" fmla="*/ 241 w 4568"/>
              <a:gd name="T5" fmla="*/ 3019 h 3034"/>
              <a:gd name="T6" fmla="*/ 316 w 4568"/>
              <a:gd name="T7" fmla="*/ 2993 h 3034"/>
              <a:gd name="T8" fmla="*/ 393 w 4568"/>
              <a:gd name="T9" fmla="*/ 2964 h 3034"/>
              <a:gd name="T10" fmla="*/ 470 w 4568"/>
              <a:gd name="T11" fmla="*/ 2910 h 3034"/>
              <a:gd name="T12" fmla="*/ 545 w 4568"/>
              <a:gd name="T13" fmla="*/ 2785 h 3034"/>
              <a:gd name="T14" fmla="*/ 621 w 4568"/>
              <a:gd name="T15" fmla="*/ 2301 h 3034"/>
              <a:gd name="T16" fmla="*/ 698 w 4568"/>
              <a:gd name="T17" fmla="*/ 738 h 3034"/>
              <a:gd name="T18" fmla="*/ 773 w 4568"/>
              <a:gd name="T19" fmla="*/ 18 h 3034"/>
              <a:gd name="T20" fmla="*/ 850 w 4568"/>
              <a:gd name="T21" fmla="*/ 700 h 3034"/>
              <a:gd name="T22" fmla="*/ 926 w 4568"/>
              <a:gd name="T23" fmla="*/ 1345 h 3034"/>
              <a:gd name="T24" fmla="*/ 1002 w 4568"/>
              <a:gd name="T25" fmla="*/ 1646 h 3034"/>
              <a:gd name="T26" fmla="*/ 1078 w 4568"/>
              <a:gd name="T27" fmla="*/ 1481 h 3034"/>
              <a:gd name="T28" fmla="*/ 1155 w 4568"/>
              <a:gd name="T29" fmla="*/ 863 h 3034"/>
              <a:gd name="T30" fmla="*/ 1230 w 4568"/>
              <a:gd name="T31" fmla="*/ 212 h 3034"/>
              <a:gd name="T32" fmla="*/ 1307 w 4568"/>
              <a:gd name="T33" fmla="*/ 128 h 3034"/>
              <a:gd name="T34" fmla="*/ 1383 w 4568"/>
              <a:gd name="T35" fmla="*/ 717 h 3034"/>
              <a:gd name="T36" fmla="*/ 1458 w 4568"/>
              <a:gd name="T37" fmla="*/ 1336 h 3034"/>
              <a:gd name="T38" fmla="*/ 1535 w 4568"/>
              <a:gd name="T39" fmla="*/ 1690 h 3034"/>
              <a:gd name="T40" fmla="*/ 1612 w 4568"/>
              <a:gd name="T41" fmla="*/ 1799 h 3034"/>
              <a:gd name="T42" fmla="*/ 1687 w 4568"/>
              <a:gd name="T43" fmla="*/ 1724 h 3034"/>
              <a:gd name="T44" fmla="*/ 1763 w 4568"/>
              <a:gd name="T45" fmla="*/ 1625 h 3034"/>
              <a:gd name="T46" fmla="*/ 1840 w 4568"/>
              <a:gd name="T47" fmla="*/ 1622 h 3034"/>
              <a:gd name="T48" fmla="*/ 1915 w 4568"/>
              <a:gd name="T49" fmla="*/ 1772 h 3034"/>
              <a:gd name="T50" fmla="*/ 1992 w 4568"/>
              <a:gd name="T51" fmla="*/ 2034 h 3034"/>
              <a:gd name="T52" fmla="*/ 2068 w 4568"/>
              <a:gd name="T53" fmla="*/ 2280 h 3034"/>
              <a:gd name="T54" fmla="*/ 2144 w 4568"/>
              <a:gd name="T55" fmla="*/ 2447 h 3034"/>
              <a:gd name="T56" fmla="*/ 2220 w 4568"/>
              <a:gd name="T57" fmla="*/ 2536 h 3034"/>
              <a:gd name="T58" fmla="*/ 2297 w 4568"/>
              <a:gd name="T59" fmla="*/ 2573 h 3034"/>
              <a:gd name="T60" fmla="*/ 2372 w 4568"/>
              <a:gd name="T61" fmla="*/ 2595 h 3034"/>
              <a:gd name="T62" fmla="*/ 2449 w 4568"/>
              <a:gd name="T63" fmla="*/ 2619 h 3034"/>
              <a:gd name="T64" fmla="*/ 2525 w 4568"/>
              <a:gd name="T65" fmla="*/ 2668 h 3034"/>
              <a:gd name="T66" fmla="*/ 2600 w 4568"/>
              <a:gd name="T67" fmla="*/ 2722 h 3034"/>
              <a:gd name="T68" fmla="*/ 2677 w 4568"/>
              <a:gd name="T69" fmla="*/ 2782 h 3034"/>
              <a:gd name="T70" fmla="*/ 2753 w 4568"/>
              <a:gd name="T71" fmla="*/ 2831 h 3034"/>
              <a:gd name="T72" fmla="*/ 2829 w 4568"/>
              <a:gd name="T73" fmla="*/ 2871 h 3034"/>
              <a:gd name="T74" fmla="*/ 2905 w 4568"/>
              <a:gd name="T75" fmla="*/ 2898 h 3034"/>
              <a:gd name="T76" fmla="*/ 2982 w 4568"/>
              <a:gd name="T77" fmla="*/ 2915 h 3034"/>
              <a:gd name="T78" fmla="*/ 3057 w 4568"/>
              <a:gd name="T79" fmla="*/ 2929 h 3034"/>
              <a:gd name="T80" fmla="*/ 3134 w 4568"/>
              <a:gd name="T81" fmla="*/ 2940 h 3034"/>
              <a:gd name="T82" fmla="*/ 3210 w 4568"/>
              <a:gd name="T83" fmla="*/ 2953 h 3034"/>
              <a:gd name="T84" fmla="*/ 3286 w 4568"/>
              <a:gd name="T85" fmla="*/ 2965 h 3034"/>
              <a:gd name="T86" fmla="*/ 3362 w 4568"/>
              <a:gd name="T87" fmla="*/ 2978 h 3034"/>
              <a:gd name="T88" fmla="*/ 3439 w 4568"/>
              <a:gd name="T89" fmla="*/ 2989 h 3034"/>
              <a:gd name="T90" fmla="*/ 3514 w 4568"/>
              <a:gd name="T91" fmla="*/ 2998 h 3034"/>
              <a:gd name="T92" fmla="*/ 3591 w 4568"/>
              <a:gd name="T93" fmla="*/ 3006 h 3034"/>
              <a:gd name="T94" fmla="*/ 3667 w 4568"/>
              <a:gd name="T95" fmla="*/ 3011 h 3034"/>
              <a:gd name="T96" fmla="*/ 3742 w 4568"/>
              <a:gd name="T97" fmla="*/ 3014 h 3034"/>
              <a:gd name="T98" fmla="*/ 3819 w 4568"/>
              <a:gd name="T99" fmla="*/ 3017 h 3034"/>
              <a:gd name="T100" fmla="*/ 3895 w 4568"/>
              <a:gd name="T101" fmla="*/ 3018 h 3034"/>
              <a:gd name="T102" fmla="*/ 3971 w 4568"/>
              <a:gd name="T103" fmla="*/ 3023 h 3034"/>
              <a:gd name="T104" fmla="*/ 4047 w 4568"/>
              <a:gd name="T105" fmla="*/ 3024 h 3034"/>
              <a:gd name="T106" fmla="*/ 4124 w 4568"/>
              <a:gd name="T107" fmla="*/ 3026 h 3034"/>
              <a:gd name="T108" fmla="*/ 4199 w 4568"/>
              <a:gd name="T109" fmla="*/ 3028 h 3034"/>
              <a:gd name="T110" fmla="*/ 4276 w 4568"/>
              <a:gd name="T111" fmla="*/ 3029 h 3034"/>
              <a:gd name="T112" fmla="*/ 4352 w 4568"/>
              <a:gd name="T113" fmla="*/ 3031 h 3034"/>
              <a:gd name="T114" fmla="*/ 4428 w 4568"/>
              <a:gd name="T115" fmla="*/ 3032 h 3034"/>
              <a:gd name="T116" fmla="*/ 4504 w 4568"/>
              <a:gd name="T117" fmla="*/ 3032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8" h="3034">
                <a:moveTo>
                  <a:pt x="0" y="3034"/>
                </a:moveTo>
                <a:lnTo>
                  <a:pt x="0" y="3034"/>
                </a:lnTo>
                <a:lnTo>
                  <a:pt x="7" y="3034"/>
                </a:lnTo>
                <a:lnTo>
                  <a:pt x="13" y="3034"/>
                </a:lnTo>
                <a:lnTo>
                  <a:pt x="19" y="3034"/>
                </a:lnTo>
                <a:lnTo>
                  <a:pt x="19" y="3034"/>
                </a:lnTo>
                <a:lnTo>
                  <a:pt x="63" y="3034"/>
                </a:lnTo>
                <a:lnTo>
                  <a:pt x="63" y="3034"/>
                </a:lnTo>
                <a:lnTo>
                  <a:pt x="69" y="3034"/>
                </a:lnTo>
                <a:lnTo>
                  <a:pt x="76" y="3034"/>
                </a:lnTo>
                <a:lnTo>
                  <a:pt x="82" y="3034"/>
                </a:lnTo>
                <a:lnTo>
                  <a:pt x="88" y="3033"/>
                </a:lnTo>
                <a:lnTo>
                  <a:pt x="94" y="3032"/>
                </a:lnTo>
                <a:lnTo>
                  <a:pt x="101" y="3033"/>
                </a:lnTo>
                <a:lnTo>
                  <a:pt x="107" y="3033"/>
                </a:lnTo>
                <a:lnTo>
                  <a:pt x="114" y="3033"/>
                </a:lnTo>
                <a:lnTo>
                  <a:pt x="121" y="3033"/>
                </a:lnTo>
                <a:lnTo>
                  <a:pt x="127" y="3033"/>
                </a:lnTo>
                <a:lnTo>
                  <a:pt x="133" y="3033"/>
                </a:lnTo>
                <a:lnTo>
                  <a:pt x="140" y="3033"/>
                </a:lnTo>
                <a:lnTo>
                  <a:pt x="146" y="3032"/>
                </a:lnTo>
                <a:lnTo>
                  <a:pt x="152" y="3032"/>
                </a:lnTo>
                <a:lnTo>
                  <a:pt x="158" y="3031"/>
                </a:lnTo>
                <a:lnTo>
                  <a:pt x="165" y="3029"/>
                </a:lnTo>
                <a:lnTo>
                  <a:pt x="171" y="3029"/>
                </a:lnTo>
                <a:lnTo>
                  <a:pt x="177" y="3028"/>
                </a:lnTo>
                <a:lnTo>
                  <a:pt x="183" y="3027"/>
                </a:lnTo>
                <a:lnTo>
                  <a:pt x="190" y="3026"/>
                </a:lnTo>
                <a:lnTo>
                  <a:pt x="196" y="3026"/>
                </a:lnTo>
                <a:lnTo>
                  <a:pt x="202" y="3026"/>
                </a:lnTo>
                <a:lnTo>
                  <a:pt x="209" y="3026"/>
                </a:lnTo>
                <a:lnTo>
                  <a:pt x="215" y="3026"/>
                </a:lnTo>
                <a:lnTo>
                  <a:pt x="221" y="3024"/>
                </a:lnTo>
                <a:lnTo>
                  <a:pt x="229" y="3022"/>
                </a:lnTo>
                <a:lnTo>
                  <a:pt x="235" y="3021"/>
                </a:lnTo>
                <a:lnTo>
                  <a:pt x="241" y="3019"/>
                </a:lnTo>
                <a:lnTo>
                  <a:pt x="247" y="3018"/>
                </a:lnTo>
                <a:lnTo>
                  <a:pt x="254" y="3016"/>
                </a:lnTo>
                <a:lnTo>
                  <a:pt x="260" y="3013"/>
                </a:lnTo>
                <a:lnTo>
                  <a:pt x="266" y="3011"/>
                </a:lnTo>
                <a:lnTo>
                  <a:pt x="273" y="3009"/>
                </a:lnTo>
                <a:lnTo>
                  <a:pt x="279" y="3008"/>
                </a:lnTo>
                <a:lnTo>
                  <a:pt x="285" y="3004"/>
                </a:lnTo>
                <a:lnTo>
                  <a:pt x="291" y="3003"/>
                </a:lnTo>
                <a:lnTo>
                  <a:pt x="298" y="2999"/>
                </a:lnTo>
                <a:lnTo>
                  <a:pt x="304" y="2997"/>
                </a:lnTo>
                <a:lnTo>
                  <a:pt x="310" y="2996"/>
                </a:lnTo>
                <a:lnTo>
                  <a:pt x="316" y="2993"/>
                </a:lnTo>
                <a:lnTo>
                  <a:pt x="323" y="2992"/>
                </a:lnTo>
                <a:lnTo>
                  <a:pt x="329" y="2992"/>
                </a:lnTo>
                <a:lnTo>
                  <a:pt x="335" y="2988"/>
                </a:lnTo>
                <a:lnTo>
                  <a:pt x="343" y="2985"/>
                </a:lnTo>
                <a:lnTo>
                  <a:pt x="349" y="2983"/>
                </a:lnTo>
                <a:lnTo>
                  <a:pt x="355" y="2979"/>
                </a:lnTo>
                <a:lnTo>
                  <a:pt x="362" y="2977"/>
                </a:lnTo>
                <a:lnTo>
                  <a:pt x="368" y="2974"/>
                </a:lnTo>
                <a:lnTo>
                  <a:pt x="374" y="2972"/>
                </a:lnTo>
                <a:lnTo>
                  <a:pt x="380" y="2969"/>
                </a:lnTo>
                <a:lnTo>
                  <a:pt x="387" y="2967"/>
                </a:lnTo>
                <a:lnTo>
                  <a:pt x="393" y="2964"/>
                </a:lnTo>
                <a:lnTo>
                  <a:pt x="399" y="2960"/>
                </a:lnTo>
                <a:lnTo>
                  <a:pt x="406" y="2957"/>
                </a:lnTo>
                <a:lnTo>
                  <a:pt x="412" y="2953"/>
                </a:lnTo>
                <a:lnTo>
                  <a:pt x="418" y="2952"/>
                </a:lnTo>
                <a:lnTo>
                  <a:pt x="424" y="2948"/>
                </a:lnTo>
                <a:lnTo>
                  <a:pt x="431" y="2943"/>
                </a:lnTo>
                <a:lnTo>
                  <a:pt x="437" y="2937"/>
                </a:lnTo>
                <a:lnTo>
                  <a:pt x="443" y="2934"/>
                </a:lnTo>
                <a:lnTo>
                  <a:pt x="449" y="2930"/>
                </a:lnTo>
                <a:lnTo>
                  <a:pt x="457" y="2924"/>
                </a:lnTo>
                <a:lnTo>
                  <a:pt x="463" y="2916"/>
                </a:lnTo>
                <a:lnTo>
                  <a:pt x="470" y="2910"/>
                </a:lnTo>
                <a:lnTo>
                  <a:pt x="476" y="2903"/>
                </a:lnTo>
                <a:lnTo>
                  <a:pt x="482" y="2896"/>
                </a:lnTo>
                <a:lnTo>
                  <a:pt x="488" y="2886"/>
                </a:lnTo>
                <a:lnTo>
                  <a:pt x="495" y="2879"/>
                </a:lnTo>
                <a:lnTo>
                  <a:pt x="501" y="2871"/>
                </a:lnTo>
                <a:lnTo>
                  <a:pt x="507" y="2861"/>
                </a:lnTo>
                <a:lnTo>
                  <a:pt x="513" y="2850"/>
                </a:lnTo>
                <a:lnTo>
                  <a:pt x="520" y="2840"/>
                </a:lnTo>
                <a:lnTo>
                  <a:pt x="526" y="2829"/>
                </a:lnTo>
                <a:lnTo>
                  <a:pt x="532" y="2817"/>
                </a:lnTo>
                <a:lnTo>
                  <a:pt x="539" y="2801"/>
                </a:lnTo>
                <a:lnTo>
                  <a:pt x="545" y="2785"/>
                </a:lnTo>
                <a:lnTo>
                  <a:pt x="551" y="2770"/>
                </a:lnTo>
                <a:lnTo>
                  <a:pt x="557" y="2750"/>
                </a:lnTo>
                <a:lnTo>
                  <a:pt x="564" y="2728"/>
                </a:lnTo>
                <a:lnTo>
                  <a:pt x="571" y="2701"/>
                </a:lnTo>
                <a:lnTo>
                  <a:pt x="577" y="2670"/>
                </a:lnTo>
                <a:lnTo>
                  <a:pt x="584" y="2640"/>
                </a:lnTo>
                <a:lnTo>
                  <a:pt x="590" y="2601"/>
                </a:lnTo>
                <a:lnTo>
                  <a:pt x="596" y="2556"/>
                </a:lnTo>
                <a:lnTo>
                  <a:pt x="603" y="2507"/>
                </a:lnTo>
                <a:lnTo>
                  <a:pt x="609" y="2442"/>
                </a:lnTo>
                <a:lnTo>
                  <a:pt x="615" y="2377"/>
                </a:lnTo>
                <a:lnTo>
                  <a:pt x="621" y="2301"/>
                </a:lnTo>
                <a:lnTo>
                  <a:pt x="628" y="2211"/>
                </a:lnTo>
                <a:lnTo>
                  <a:pt x="634" y="2116"/>
                </a:lnTo>
                <a:lnTo>
                  <a:pt x="640" y="1990"/>
                </a:lnTo>
                <a:lnTo>
                  <a:pt x="647" y="1876"/>
                </a:lnTo>
                <a:lnTo>
                  <a:pt x="653" y="1749"/>
                </a:lnTo>
                <a:lnTo>
                  <a:pt x="659" y="1606"/>
                </a:lnTo>
                <a:lnTo>
                  <a:pt x="665" y="1466"/>
                </a:lnTo>
                <a:lnTo>
                  <a:pt x="672" y="1314"/>
                </a:lnTo>
                <a:lnTo>
                  <a:pt x="678" y="1163"/>
                </a:lnTo>
                <a:lnTo>
                  <a:pt x="685" y="1027"/>
                </a:lnTo>
                <a:lnTo>
                  <a:pt x="692" y="876"/>
                </a:lnTo>
                <a:lnTo>
                  <a:pt x="698" y="738"/>
                </a:lnTo>
                <a:lnTo>
                  <a:pt x="704" y="610"/>
                </a:lnTo>
                <a:lnTo>
                  <a:pt x="711" y="474"/>
                </a:lnTo>
                <a:lnTo>
                  <a:pt x="717" y="369"/>
                </a:lnTo>
                <a:lnTo>
                  <a:pt x="723" y="272"/>
                </a:lnTo>
                <a:lnTo>
                  <a:pt x="729" y="189"/>
                </a:lnTo>
                <a:lnTo>
                  <a:pt x="736" y="123"/>
                </a:lnTo>
                <a:lnTo>
                  <a:pt x="742" y="59"/>
                </a:lnTo>
                <a:lnTo>
                  <a:pt x="748" y="23"/>
                </a:lnTo>
                <a:lnTo>
                  <a:pt x="754" y="0"/>
                </a:lnTo>
                <a:lnTo>
                  <a:pt x="761" y="0"/>
                </a:lnTo>
                <a:lnTo>
                  <a:pt x="767" y="3"/>
                </a:lnTo>
                <a:lnTo>
                  <a:pt x="773" y="18"/>
                </a:lnTo>
                <a:lnTo>
                  <a:pt x="780" y="45"/>
                </a:lnTo>
                <a:lnTo>
                  <a:pt x="786" y="82"/>
                </a:lnTo>
                <a:lnTo>
                  <a:pt x="792" y="128"/>
                </a:lnTo>
                <a:lnTo>
                  <a:pt x="800" y="179"/>
                </a:lnTo>
                <a:lnTo>
                  <a:pt x="806" y="232"/>
                </a:lnTo>
                <a:lnTo>
                  <a:pt x="812" y="299"/>
                </a:lnTo>
                <a:lnTo>
                  <a:pt x="818" y="361"/>
                </a:lnTo>
                <a:lnTo>
                  <a:pt x="825" y="431"/>
                </a:lnTo>
                <a:lnTo>
                  <a:pt x="831" y="509"/>
                </a:lnTo>
                <a:lnTo>
                  <a:pt x="837" y="578"/>
                </a:lnTo>
                <a:lnTo>
                  <a:pt x="844" y="640"/>
                </a:lnTo>
                <a:lnTo>
                  <a:pt x="850" y="700"/>
                </a:lnTo>
                <a:lnTo>
                  <a:pt x="856" y="764"/>
                </a:lnTo>
                <a:lnTo>
                  <a:pt x="862" y="825"/>
                </a:lnTo>
                <a:lnTo>
                  <a:pt x="869" y="893"/>
                </a:lnTo>
                <a:lnTo>
                  <a:pt x="875" y="953"/>
                </a:lnTo>
                <a:lnTo>
                  <a:pt x="881" y="1014"/>
                </a:lnTo>
                <a:lnTo>
                  <a:pt x="887" y="1064"/>
                </a:lnTo>
                <a:lnTo>
                  <a:pt x="894" y="1120"/>
                </a:lnTo>
                <a:lnTo>
                  <a:pt x="900" y="1164"/>
                </a:lnTo>
                <a:lnTo>
                  <a:pt x="906" y="1207"/>
                </a:lnTo>
                <a:lnTo>
                  <a:pt x="914" y="1255"/>
                </a:lnTo>
                <a:lnTo>
                  <a:pt x="920" y="1300"/>
                </a:lnTo>
                <a:lnTo>
                  <a:pt x="926" y="1345"/>
                </a:lnTo>
                <a:lnTo>
                  <a:pt x="933" y="1389"/>
                </a:lnTo>
                <a:lnTo>
                  <a:pt x="939" y="1432"/>
                </a:lnTo>
                <a:lnTo>
                  <a:pt x="945" y="1471"/>
                </a:lnTo>
                <a:lnTo>
                  <a:pt x="951" y="1501"/>
                </a:lnTo>
                <a:lnTo>
                  <a:pt x="958" y="1531"/>
                </a:lnTo>
                <a:lnTo>
                  <a:pt x="964" y="1558"/>
                </a:lnTo>
                <a:lnTo>
                  <a:pt x="970" y="1576"/>
                </a:lnTo>
                <a:lnTo>
                  <a:pt x="977" y="1596"/>
                </a:lnTo>
                <a:lnTo>
                  <a:pt x="983" y="1612"/>
                </a:lnTo>
                <a:lnTo>
                  <a:pt x="989" y="1629"/>
                </a:lnTo>
                <a:lnTo>
                  <a:pt x="995" y="1639"/>
                </a:lnTo>
                <a:lnTo>
                  <a:pt x="1002" y="1646"/>
                </a:lnTo>
                <a:lnTo>
                  <a:pt x="1008" y="1651"/>
                </a:lnTo>
                <a:lnTo>
                  <a:pt x="1014" y="1656"/>
                </a:lnTo>
                <a:lnTo>
                  <a:pt x="1020" y="1656"/>
                </a:lnTo>
                <a:lnTo>
                  <a:pt x="1028" y="1650"/>
                </a:lnTo>
                <a:lnTo>
                  <a:pt x="1034" y="1640"/>
                </a:lnTo>
                <a:lnTo>
                  <a:pt x="1041" y="1619"/>
                </a:lnTo>
                <a:lnTo>
                  <a:pt x="1047" y="1605"/>
                </a:lnTo>
                <a:lnTo>
                  <a:pt x="1053" y="1587"/>
                </a:lnTo>
                <a:lnTo>
                  <a:pt x="1059" y="1570"/>
                </a:lnTo>
                <a:lnTo>
                  <a:pt x="1066" y="1545"/>
                </a:lnTo>
                <a:lnTo>
                  <a:pt x="1072" y="1512"/>
                </a:lnTo>
                <a:lnTo>
                  <a:pt x="1078" y="1481"/>
                </a:lnTo>
                <a:lnTo>
                  <a:pt x="1084" y="1447"/>
                </a:lnTo>
                <a:lnTo>
                  <a:pt x="1091" y="1409"/>
                </a:lnTo>
                <a:lnTo>
                  <a:pt x="1097" y="1364"/>
                </a:lnTo>
                <a:lnTo>
                  <a:pt x="1103" y="1320"/>
                </a:lnTo>
                <a:lnTo>
                  <a:pt x="1110" y="1272"/>
                </a:lnTo>
                <a:lnTo>
                  <a:pt x="1116" y="1214"/>
                </a:lnTo>
                <a:lnTo>
                  <a:pt x="1122" y="1158"/>
                </a:lnTo>
                <a:lnTo>
                  <a:pt x="1128" y="1107"/>
                </a:lnTo>
                <a:lnTo>
                  <a:pt x="1135" y="1050"/>
                </a:lnTo>
                <a:lnTo>
                  <a:pt x="1142" y="991"/>
                </a:lnTo>
                <a:lnTo>
                  <a:pt x="1148" y="926"/>
                </a:lnTo>
                <a:lnTo>
                  <a:pt x="1155" y="863"/>
                </a:lnTo>
                <a:lnTo>
                  <a:pt x="1161" y="805"/>
                </a:lnTo>
                <a:lnTo>
                  <a:pt x="1167" y="740"/>
                </a:lnTo>
                <a:lnTo>
                  <a:pt x="1174" y="687"/>
                </a:lnTo>
                <a:lnTo>
                  <a:pt x="1180" y="628"/>
                </a:lnTo>
                <a:lnTo>
                  <a:pt x="1186" y="572"/>
                </a:lnTo>
                <a:lnTo>
                  <a:pt x="1192" y="514"/>
                </a:lnTo>
                <a:lnTo>
                  <a:pt x="1199" y="451"/>
                </a:lnTo>
                <a:lnTo>
                  <a:pt x="1205" y="399"/>
                </a:lnTo>
                <a:lnTo>
                  <a:pt x="1211" y="348"/>
                </a:lnTo>
                <a:lnTo>
                  <a:pt x="1217" y="299"/>
                </a:lnTo>
                <a:lnTo>
                  <a:pt x="1224" y="259"/>
                </a:lnTo>
                <a:lnTo>
                  <a:pt x="1230" y="212"/>
                </a:lnTo>
                <a:lnTo>
                  <a:pt x="1236" y="174"/>
                </a:lnTo>
                <a:lnTo>
                  <a:pt x="1243" y="145"/>
                </a:lnTo>
                <a:lnTo>
                  <a:pt x="1249" y="119"/>
                </a:lnTo>
                <a:lnTo>
                  <a:pt x="1256" y="100"/>
                </a:lnTo>
                <a:lnTo>
                  <a:pt x="1263" y="84"/>
                </a:lnTo>
                <a:lnTo>
                  <a:pt x="1269" y="65"/>
                </a:lnTo>
                <a:lnTo>
                  <a:pt x="1275" y="67"/>
                </a:lnTo>
                <a:lnTo>
                  <a:pt x="1281" y="70"/>
                </a:lnTo>
                <a:lnTo>
                  <a:pt x="1288" y="76"/>
                </a:lnTo>
                <a:lnTo>
                  <a:pt x="1294" y="94"/>
                </a:lnTo>
                <a:lnTo>
                  <a:pt x="1300" y="111"/>
                </a:lnTo>
                <a:lnTo>
                  <a:pt x="1307" y="128"/>
                </a:lnTo>
                <a:lnTo>
                  <a:pt x="1313" y="154"/>
                </a:lnTo>
                <a:lnTo>
                  <a:pt x="1319" y="194"/>
                </a:lnTo>
                <a:lnTo>
                  <a:pt x="1325" y="230"/>
                </a:lnTo>
                <a:lnTo>
                  <a:pt x="1332" y="273"/>
                </a:lnTo>
                <a:lnTo>
                  <a:pt x="1338" y="321"/>
                </a:lnTo>
                <a:lnTo>
                  <a:pt x="1344" y="371"/>
                </a:lnTo>
                <a:lnTo>
                  <a:pt x="1351" y="429"/>
                </a:lnTo>
                <a:lnTo>
                  <a:pt x="1357" y="483"/>
                </a:lnTo>
                <a:lnTo>
                  <a:pt x="1363" y="538"/>
                </a:lnTo>
                <a:lnTo>
                  <a:pt x="1371" y="598"/>
                </a:lnTo>
                <a:lnTo>
                  <a:pt x="1377" y="660"/>
                </a:lnTo>
                <a:lnTo>
                  <a:pt x="1383" y="717"/>
                </a:lnTo>
                <a:lnTo>
                  <a:pt x="1389" y="779"/>
                </a:lnTo>
                <a:lnTo>
                  <a:pt x="1396" y="838"/>
                </a:lnTo>
                <a:lnTo>
                  <a:pt x="1402" y="894"/>
                </a:lnTo>
                <a:lnTo>
                  <a:pt x="1408" y="953"/>
                </a:lnTo>
                <a:lnTo>
                  <a:pt x="1415" y="1010"/>
                </a:lnTo>
                <a:lnTo>
                  <a:pt x="1421" y="1061"/>
                </a:lnTo>
                <a:lnTo>
                  <a:pt x="1427" y="1103"/>
                </a:lnTo>
                <a:lnTo>
                  <a:pt x="1433" y="1153"/>
                </a:lnTo>
                <a:lnTo>
                  <a:pt x="1440" y="1203"/>
                </a:lnTo>
                <a:lnTo>
                  <a:pt x="1446" y="1241"/>
                </a:lnTo>
                <a:lnTo>
                  <a:pt x="1452" y="1294"/>
                </a:lnTo>
                <a:lnTo>
                  <a:pt x="1458" y="1336"/>
                </a:lnTo>
                <a:lnTo>
                  <a:pt x="1465" y="1374"/>
                </a:lnTo>
                <a:lnTo>
                  <a:pt x="1471" y="1410"/>
                </a:lnTo>
                <a:lnTo>
                  <a:pt x="1477" y="1450"/>
                </a:lnTo>
                <a:lnTo>
                  <a:pt x="1485" y="1487"/>
                </a:lnTo>
                <a:lnTo>
                  <a:pt x="1491" y="1518"/>
                </a:lnTo>
                <a:lnTo>
                  <a:pt x="1497" y="1548"/>
                </a:lnTo>
                <a:lnTo>
                  <a:pt x="1504" y="1578"/>
                </a:lnTo>
                <a:lnTo>
                  <a:pt x="1510" y="1601"/>
                </a:lnTo>
                <a:lnTo>
                  <a:pt x="1516" y="1619"/>
                </a:lnTo>
                <a:lnTo>
                  <a:pt x="1522" y="1640"/>
                </a:lnTo>
                <a:lnTo>
                  <a:pt x="1529" y="1665"/>
                </a:lnTo>
                <a:lnTo>
                  <a:pt x="1535" y="1690"/>
                </a:lnTo>
                <a:lnTo>
                  <a:pt x="1541" y="1707"/>
                </a:lnTo>
                <a:lnTo>
                  <a:pt x="1548" y="1715"/>
                </a:lnTo>
                <a:lnTo>
                  <a:pt x="1554" y="1735"/>
                </a:lnTo>
                <a:lnTo>
                  <a:pt x="1560" y="1753"/>
                </a:lnTo>
                <a:lnTo>
                  <a:pt x="1566" y="1760"/>
                </a:lnTo>
                <a:lnTo>
                  <a:pt x="1573" y="1769"/>
                </a:lnTo>
                <a:lnTo>
                  <a:pt x="1579" y="1779"/>
                </a:lnTo>
                <a:lnTo>
                  <a:pt x="1585" y="1787"/>
                </a:lnTo>
                <a:lnTo>
                  <a:pt x="1591" y="1789"/>
                </a:lnTo>
                <a:lnTo>
                  <a:pt x="1599" y="1794"/>
                </a:lnTo>
                <a:lnTo>
                  <a:pt x="1605" y="1796"/>
                </a:lnTo>
                <a:lnTo>
                  <a:pt x="1612" y="1799"/>
                </a:lnTo>
                <a:lnTo>
                  <a:pt x="1618" y="1797"/>
                </a:lnTo>
                <a:lnTo>
                  <a:pt x="1624" y="1793"/>
                </a:lnTo>
                <a:lnTo>
                  <a:pt x="1630" y="1789"/>
                </a:lnTo>
                <a:lnTo>
                  <a:pt x="1637" y="1787"/>
                </a:lnTo>
                <a:lnTo>
                  <a:pt x="1643" y="1783"/>
                </a:lnTo>
                <a:lnTo>
                  <a:pt x="1649" y="1778"/>
                </a:lnTo>
                <a:lnTo>
                  <a:pt x="1655" y="1772"/>
                </a:lnTo>
                <a:lnTo>
                  <a:pt x="1662" y="1767"/>
                </a:lnTo>
                <a:lnTo>
                  <a:pt x="1668" y="1758"/>
                </a:lnTo>
                <a:lnTo>
                  <a:pt x="1674" y="1745"/>
                </a:lnTo>
                <a:lnTo>
                  <a:pt x="1681" y="1732"/>
                </a:lnTo>
                <a:lnTo>
                  <a:pt x="1687" y="1724"/>
                </a:lnTo>
                <a:lnTo>
                  <a:pt x="1693" y="1713"/>
                </a:lnTo>
                <a:lnTo>
                  <a:pt x="1699" y="1705"/>
                </a:lnTo>
                <a:lnTo>
                  <a:pt x="1706" y="1695"/>
                </a:lnTo>
                <a:lnTo>
                  <a:pt x="1713" y="1686"/>
                </a:lnTo>
                <a:lnTo>
                  <a:pt x="1719" y="1680"/>
                </a:lnTo>
                <a:lnTo>
                  <a:pt x="1726" y="1673"/>
                </a:lnTo>
                <a:lnTo>
                  <a:pt x="1732" y="1663"/>
                </a:lnTo>
                <a:lnTo>
                  <a:pt x="1738" y="1656"/>
                </a:lnTo>
                <a:lnTo>
                  <a:pt x="1745" y="1648"/>
                </a:lnTo>
                <a:lnTo>
                  <a:pt x="1751" y="1640"/>
                </a:lnTo>
                <a:lnTo>
                  <a:pt x="1757" y="1630"/>
                </a:lnTo>
                <a:lnTo>
                  <a:pt x="1763" y="1625"/>
                </a:lnTo>
                <a:lnTo>
                  <a:pt x="1770" y="1615"/>
                </a:lnTo>
                <a:lnTo>
                  <a:pt x="1776" y="1612"/>
                </a:lnTo>
                <a:lnTo>
                  <a:pt x="1782" y="1606"/>
                </a:lnTo>
                <a:lnTo>
                  <a:pt x="1788" y="1602"/>
                </a:lnTo>
                <a:lnTo>
                  <a:pt x="1795" y="1600"/>
                </a:lnTo>
                <a:lnTo>
                  <a:pt x="1801" y="1597"/>
                </a:lnTo>
                <a:lnTo>
                  <a:pt x="1807" y="1596"/>
                </a:lnTo>
                <a:lnTo>
                  <a:pt x="1814" y="1597"/>
                </a:lnTo>
                <a:lnTo>
                  <a:pt x="1820" y="1602"/>
                </a:lnTo>
                <a:lnTo>
                  <a:pt x="1827" y="1607"/>
                </a:lnTo>
                <a:lnTo>
                  <a:pt x="1834" y="1617"/>
                </a:lnTo>
                <a:lnTo>
                  <a:pt x="1840" y="1622"/>
                </a:lnTo>
                <a:lnTo>
                  <a:pt x="1846" y="1629"/>
                </a:lnTo>
                <a:lnTo>
                  <a:pt x="1852" y="1635"/>
                </a:lnTo>
                <a:lnTo>
                  <a:pt x="1859" y="1639"/>
                </a:lnTo>
                <a:lnTo>
                  <a:pt x="1865" y="1651"/>
                </a:lnTo>
                <a:lnTo>
                  <a:pt x="1871" y="1664"/>
                </a:lnTo>
                <a:lnTo>
                  <a:pt x="1878" y="1678"/>
                </a:lnTo>
                <a:lnTo>
                  <a:pt x="1884" y="1690"/>
                </a:lnTo>
                <a:lnTo>
                  <a:pt x="1890" y="1701"/>
                </a:lnTo>
                <a:lnTo>
                  <a:pt x="1896" y="1719"/>
                </a:lnTo>
                <a:lnTo>
                  <a:pt x="1903" y="1729"/>
                </a:lnTo>
                <a:lnTo>
                  <a:pt x="1909" y="1754"/>
                </a:lnTo>
                <a:lnTo>
                  <a:pt x="1915" y="1772"/>
                </a:lnTo>
                <a:lnTo>
                  <a:pt x="1921" y="1789"/>
                </a:lnTo>
                <a:lnTo>
                  <a:pt x="1928" y="1812"/>
                </a:lnTo>
                <a:lnTo>
                  <a:pt x="1934" y="1832"/>
                </a:lnTo>
                <a:lnTo>
                  <a:pt x="1940" y="1853"/>
                </a:lnTo>
                <a:lnTo>
                  <a:pt x="1948" y="1876"/>
                </a:lnTo>
                <a:lnTo>
                  <a:pt x="1954" y="1897"/>
                </a:lnTo>
                <a:lnTo>
                  <a:pt x="1960" y="1921"/>
                </a:lnTo>
                <a:lnTo>
                  <a:pt x="1967" y="1945"/>
                </a:lnTo>
                <a:lnTo>
                  <a:pt x="1973" y="1965"/>
                </a:lnTo>
                <a:lnTo>
                  <a:pt x="1979" y="1985"/>
                </a:lnTo>
                <a:lnTo>
                  <a:pt x="1985" y="2013"/>
                </a:lnTo>
                <a:lnTo>
                  <a:pt x="1992" y="2034"/>
                </a:lnTo>
                <a:lnTo>
                  <a:pt x="1998" y="2057"/>
                </a:lnTo>
                <a:lnTo>
                  <a:pt x="2004" y="2082"/>
                </a:lnTo>
                <a:lnTo>
                  <a:pt x="2011" y="2103"/>
                </a:lnTo>
                <a:lnTo>
                  <a:pt x="2017" y="2127"/>
                </a:lnTo>
                <a:lnTo>
                  <a:pt x="2023" y="2147"/>
                </a:lnTo>
                <a:lnTo>
                  <a:pt x="2029" y="2172"/>
                </a:lnTo>
                <a:lnTo>
                  <a:pt x="2036" y="2187"/>
                </a:lnTo>
                <a:lnTo>
                  <a:pt x="2042" y="2207"/>
                </a:lnTo>
                <a:lnTo>
                  <a:pt x="2048" y="2227"/>
                </a:lnTo>
                <a:lnTo>
                  <a:pt x="2055" y="2246"/>
                </a:lnTo>
                <a:lnTo>
                  <a:pt x="2062" y="2264"/>
                </a:lnTo>
                <a:lnTo>
                  <a:pt x="2068" y="2280"/>
                </a:lnTo>
                <a:lnTo>
                  <a:pt x="2075" y="2298"/>
                </a:lnTo>
                <a:lnTo>
                  <a:pt x="2081" y="2317"/>
                </a:lnTo>
                <a:lnTo>
                  <a:pt x="2087" y="2330"/>
                </a:lnTo>
                <a:lnTo>
                  <a:pt x="2093" y="2345"/>
                </a:lnTo>
                <a:lnTo>
                  <a:pt x="2100" y="2362"/>
                </a:lnTo>
                <a:lnTo>
                  <a:pt x="2106" y="2377"/>
                </a:lnTo>
                <a:lnTo>
                  <a:pt x="2112" y="2389"/>
                </a:lnTo>
                <a:lnTo>
                  <a:pt x="2119" y="2403"/>
                </a:lnTo>
                <a:lnTo>
                  <a:pt x="2125" y="2418"/>
                </a:lnTo>
                <a:lnTo>
                  <a:pt x="2131" y="2428"/>
                </a:lnTo>
                <a:lnTo>
                  <a:pt x="2137" y="2437"/>
                </a:lnTo>
                <a:lnTo>
                  <a:pt x="2144" y="2447"/>
                </a:lnTo>
                <a:lnTo>
                  <a:pt x="2150" y="2458"/>
                </a:lnTo>
                <a:lnTo>
                  <a:pt x="2156" y="2465"/>
                </a:lnTo>
                <a:lnTo>
                  <a:pt x="2162" y="2477"/>
                </a:lnTo>
                <a:lnTo>
                  <a:pt x="2169" y="2483"/>
                </a:lnTo>
                <a:lnTo>
                  <a:pt x="2176" y="2492"/>
                </a:lnTo>
                <a:lnTo>
                  <a:pt x="2183" y="2504"/>
                </a:lnTo>
                <a:lnTo>
                  <a:pt x="2189" y="2511"/>
                </a:lnTo>
                <a:lnTo>
                  <a:pt x="2195" y="2517"/>
                </a:lnTo>
                <a:lnTo>
                  <a:pt x="2201" y="2522"/>
                </a:lnTo>
                <a:lnTo>
                  <a:pt x="2208" y="2529"/>
                </a:lnTo>
                <a:lnTo>
                  <a:pt x="2214" y="2532"/>
                </a:lnTo>
                <a:lnTo>
                  <a:pt x="2220" y="2536"/>
                </a:lnTo>
                <a:lnTo>
                  <a:pt x="2226" y="2540"/>
                </a:lnTo>
                <a:lnTo>
                  <a:pt x="2233" y="2547"/>
                </a:lnTo>
                <a:lnTo>
                  <a:pt x="2239" y="2549"/>
                </a:lnTo>
                <a:lnTo>
                  <a:pt x="2245" y="2554"/>
                </a:lnTo>
                <a:lnTo>
                  <a:pt x="2252" y="2557"/>
                </a:lnTo>
                <a:lnTo>
                  <a:pt x="2258" y="2560"/>
                </a:lnTo>
                <a:lnTo>
                  <a:pt x="2264" y="2564"/>
                </a:lnTo>
                <a:lnTo>
                  <a:pt x="2270" y="2568"/>
                </a:lnTo>
                <a:lnTo>
                  <a:pt x="2277" y="2573"/>
                </a:lnTo>
                <a:lnTo>
                  <a:pt x="2283" y="2570"/>
                </a:lnTo>
                <a:lnTo>
                  <a:pt x="2290" y="2570"/>
                </a:lnTo>
                <a:lnTo>
                  <a:pt x="2297" y="2573"/>
                </a:lnTo>
                <a:lnTo>
                  <a:pt x="2303" y="2578"/>
                </a:lnTo>
                <a:lnTo>
                  <a:pt x="2309" y="2580"/>
                </a:lnTo>
                <a:lnTo>
                  <a:pt x="2316" y="2583"/>
                </a:lnTo>
                <a:lnTo>
                  <a:pt x="2322" y="2583"/>
                </a:lnTo>
                <a:lnTo>
                  <a:pt x="2328" y="2583"/>
                </a:lnTo>
                <a:lnTo>
                  <a:pt x="2334" y="2586"/>
                </a:lnTo>
                <a:lnTo>
                  <a:pt x="2341" y="2588"/>
                </a:lnTo>
                <a:lnTo>
                  <a:pt x="2347" y="2589"/>
                </a:lnTo>
                <a:lnTo>
                  <a:pt x="2353" y="2590"/>
                </a:lnTo>
                <a:lnTo>
                  <a:pt x="2359" y="2593"/>
                </a:lnTo>
                <a:lnTo>
                  <a:pt x="2366" y="2593"/>
                </a:lnTo>
                <a:lnTo>
                  <a:pt x="2372" y="2595"/>
                </a:lnTo>
                <a:lnTo>
                  <a:pt x="2378" y="2598"/>
                </a:lnTo>
                <a:lnTo>
                  <a:pt x="2385" y="2600"/>
                </a:lnTo>
                <a:lnTo>
                  <a:pt x="2391" y="2600"/>
                </a:lnTo>
                <a:lnTo>
                  <a:pt x="2397" y="2605"/>
                </a:lnTo>
                <a:lnTo>
                  <a:pt x="2405" y="2606"/>
                </a:lnTo>
                <a:lnTo>
                  <a:pt x="2411" y="2605"/>
                </a:lnTo>
                <a:lnTo>
                  <a:pt x="2417" y="2605"/>
                </a:lnTo>
                <a:lnTo>
                  <a:pt x="2423" y="2608"/>
                </a:lnTo>
                <a:lnTo>
                  <a:pt x="2430" y="2611"/>
                </a:lnTo>
                <a:lnTo>
                  <a:pt x="2436" y="2613"/>
                </a:lnTo>
                <a:lnTo>
                  <a:pt x="2442" y="2615"/>
                </a:lnTo>
                <a:lnTo>
                  <a:pt x="2449" y="2619"/>
                </a:lnTo>
                <a:lnTo>
                  <a:pt x="2455" y="2622"/>
                </a:lnTo>
                <a:lnTo>
                  <a:pt x="2461" y="2624"/>
                </a:lnTo>
                <a:lnTo>
                  <a:pt x="2467" y="2627"/>
                </a:lnTo>
                <a:lnTo>
                  <a:pt x="2474" y="2632"/>
                </a:lnTo>
                <a:lnTo>
                  <a:pt x="2480" y="2637"/>
                </a:lnTo>
                <a:lnTo>
                  <a:pt x="2486" y="2640"/>
                </a:lnTo>
                <a:lnTo>
                  <a:pt x="2492" y="2645"/>
                </a:lnTo>
                <a:lnTo>
                  <a:pt x="2499" y="2652"/>
                </a:lnTo>
                <a:lnTo>
                  <a:pt x="2505" y="2655"/>
                </a:lnTo>
                <a:lnTo>
                  <a:pt x="2511" y="2660"/>
                </a:lnTo>
                <a:lnTo>
                  <a:pt x="2519" y="2664"/>
                </a:lnTo>
                <a:lnTo>
                  <a:pt x="2525" y="2668"/>
                </a:lnTo>
                <a:lnTo>
                  <a:pt x="2531" y="2673"/>
                </a:lnTo>
                <a:lnTo>
                  <a:pt x="2538" y="2674"/>
                </a:lnTo>
                <a:lnTo>
                  <a:pt x="2544" y="2679"/>
                </a:lnTo>
                <a:lnTo>
                  <a:pt x="2550" y="2683"/>
                </a:lnTo>
                <a:lnTo>
                  <a:pt x="2556" y="2687"/>
                </a:lnTo>
                <a:lnTo>
                  <a:pt x="2563" y="2691"/>
                </a:lnTo>
                <a:lnTo>
                  <a:pt x="2569" y="2696"/>
                </a:lnTo>
                <a:lnTo>
                  <a:pt x="2575" y="2701"/>
                </a:lnTo>
                <a:lnTo>
                  <a:pt x="2582" y="2706"/>
                </a:lnTo>
                <a:lnTo>
                  <a:pt x="2588" y="2714"/>
                </a:lnTo>
                <a:lnTo>
                  <a:pt x="2594" y="2716"/>
                </a:lnTo>
                <a:lnTo>
                  <a:pt x="2600" y="2722"/>
                </a:lnTo>
                <a:lnTo>
                  <a:pt x="2607" y="2729"/>
                </a:lnTo>
                <a:lnTo>
                  <a:pt x="2613" y="2734"/>
                </a:lnTo>
                <a:lnTo>
                  <a:pt x="2619" y="2742"/>
                </a:lnTo>
                <a:lnTo>
                  <a:pt x="2625" y="2747"/>
                </a:lnTo>
                <a:lnTo>
                  <a:pt x="2633" y="2752"/>
                </a:lnTo>
                <a:lnTo>
                  <a:pt x="2639" y="2758"/>
                </a:lnTo>
                <a:lnTo>
                  <a:pt x="2646" y="2762"/>
                </a:lnTo>
                <a:lnTo>
                  <a:pt x="2652" y="2765"/>
                </a:lnTo>
                <a:lnTo>
                  <a:pt x="2658" y="2770"/>
                </a:lnTo>
                <a:lnTo>
                  <a:pt x="2664" y="2773"/>
                </a:lnTo>
                <a:lnTo>
                  <a:pt x="2671" y="2777"/>
                </a:lnTo>
                <a:lnTo>
                  <a:pt x="2677" y="2782"/>
                </a:lnTo>
                <a:lnTo>
                  <a:pt x="2683" y="2787"/>
                </a:lnTo>
                <a:lnTo>
                  <a:pt x="2689" y="2793"/>
                </a:lnTo>
                <a:lnTo>
                  <a:pt x="2696" y="2797"/>
                </a:lnTo>
                <a:lnTo>
                  <a:pt x="2702" y="2804"/>
                </a:lnTo>
                <a:lnTo>
                  <a:pt x="2708" y="2806"/>
                </a:lnTo>
                <a:lnTo>
                  <a:pt x="2715" y="2811"/>
                </a:lnTo>
                <a:lnTo>
                  <a:pt x="2721" y="2815"/>
                </a:lnTo>
                <a:lnTo>
                  <a:pt x="2727" y="2820"/>
                </a:lnTo>
                <a:lnTo>
                  <a:pt x="2733" y="2822"/>
                </a:lnTo>
                <a:lnTo>
                  <a:pt x="2740" y="2826"/>
                </a:lnTo>
                <a:lnTo>
                  <a:pt x="2747" y="2827"/>
                </a:lnTo>
                <a:lnTo>
                  <a:pt x="2753" y="2831"/>
                </a:lnTo>
                <a:lnTo>
                  <a:pt x="2760" y="2837"/>
                </a:lnTo>
                <a:lnTo>
                  <a:pt x="2766" y="2841"/>
                </a:lnTo>
                <a:lnTo>
                  <a:pt x="2772" y="2845"/>
                </a:lnTo>
                <a:lnTo>
                  <a:pt x="2779" y="2847"/>
                </a:lnTo>
                <a:lnTo>
                  <a:pt x="2785" y="2852"/>
                </a:lnTo>
                <a:lnTo>
                  <a:pt x="2791" y="2856"/>
                </a:lnTo>
                <a:lnTo>
                  <a:pt x="2797" y="2859"/>
                </a:lnTo>
                <a:lnTo>
                  <a:pt x="2804" y="2862"/>
                </a:lnTo>
                <a:lnTo>
                  <a:pt x="2810" y="2864"/>
                </a:lnTo>
                <a:lnTo>
                  <a:pt x="2816" y="2865"/>
                </a:lnTo>
                <a:lnTo>
                  <a:pt x="2823" y="2868"/>
                </a:lnTo>
                <a:lnTo>
                  <a:pt x="2829" y="2871"/>
                </a:lnTo>
                <a:lnTo>
                  <a:pt x="2835" y="2876"/>
                </a:lnTo>
                <a:lnTo>
                  <a:pt x="2841" y="2878"/>
                </a:lnTo>
                <a:lnTo>
                  <a:pt x="2848" y="2880"/>
                </a:lnTo>
                <a:lnTo>
                  <a:pt x="2854" y="2883"/>
                </a:lnTo>
                <a:lnTo>
                  <a:pt x="2861" y="2883"/>
                </a:lnTo>
                <a:lnTo>
                  <a:pt x="2868" y="2885"/>
                </a:lnTo>
                <a:lnTo>
                  <a:pt x="2874" y="2888"/>
                </a:lnTo>
                <a:lnTo>
                  <a:pt x="2880" y="2893"/>
                </a:lnTo>
                <a:lnTo>
                  <a:pt x="2887" y="2894"/>
                </a:lnTo>
                <a:lnTo>
                  <a:pt x="2893" y="2895"/>
                </a:lnTo>
                <a:lnTo>
                  <a:pt x="2899" y="2895"/>
                </a:lnTo>
                <a:lnTo>
                  <a:pt x="2905" y="2898"/>
                </a:lnTo>
                <a:lnTo>
                  <a:pt x="2912" y="2899"/>
                </a:lnTo>
                <a:lnTo>
                  <a:pt x="2918" y="2900"/>
                </a:lnTo>
                <a:lnTo>
                  <a:pt x="2924" y="2901"/>
                </a:lnTo>
                <a:lnTo>
                  <a:pt x="2930" y="2905"/>
                </a:lnTo>
                <a:lnTo>
                  <a:pt x="2937" y="2906"/>
                </a:lnTo>
                <a:lnTo>
                  <a:pt x="2943" y="2909"/>
                </a:lnTo>
                <a:lnTo>
                  <a:pt x="2949" y="2909"/>
                </a:lnTo>
                <a:lnTo>
                  <a:pt x="2956" y="2910"/>
                </a:lnTo>
                <a:lnTo>
                  <a:pt x="2962" y="2910"/>
                </a:lnTo>
                <a:lnTo>
                  <a:pt x="2968" y="2911"/>
                </a:lnTo>
                <a:lnTo>
                  <a:pt x="2976" y="2913"/>
                </a:lnTo>
                <a:lnTo>
                  <a:pt x="2982" y="2915"/>
                </a:lnTo>
                <a:lnTo>
                  <a:pt x="2988" y="2916"/>
                </a:lnTo>
                <a:lnTo>
                  <a:pt x="2994" y="2918"/>
                </a:lnTo>
                <a:lnTo>
                  <a:pt x="3001" y="2919"/>
                </a:lnTo>
                <a:lnTo>
                  <a:pt x="3007" y="2919"/>
                </a:lnTo>
                <a:lnTo>
                  <a:pt x="3013" y="2921"/>
                </a:lnTo>
                <a:lnTo>
                  <a:pt x="3020" y="2923"/>
                </a:lnTo>
                <a:lnTo>
                  <a:pt x="3026" y="2925"/>
                </a:lnTo>
                <a:lnTo>
                  <a:pt x="3032" y="2927"/>
                </a:lnTo>
                <a:lnTo>
                  <a:pt x="3038" y="2927"/>
                </a:lnTo>
                <a:lnTo>
                  <a:pt x="3045" y="2927"/>
                </a:lnTo>
                <a:lnTo>
                  <a:pt x="3051" y="2929"/>
                </a:lnTo>
                <a:lnTo>
                  <a:pt x="3057" y="2929"/>
                </a:lnTo>
                <a:lnTo>
                  <a:pt x="3063" y="2930"/>
                </a:lnTo>
                <a:lnTo>
                  <a:pt x="3070" y="2932"/>
                </a:lnTo>
                <a:lnTo>
                  <a:pt x="3076" y="2932"/>
                </a:lnTo>
                <a:lnTo>
                  <a:pt x="3082" y="2930"/>
                </a:lnTo>
                <a:lnTo>
                  <a:pt x="3090" y="2930"/>
                </a:lnTo>
                <a:lnTo>
                  <a:pt x="3096" y="2930"/>
                </a:lnTo>
                <a:lnTo>
                  <a:pt x="3102" y="2933"/>
                </a:lnTo>
                <a:lnTo>
                  <a:pt x="3109" y="2935"/>
                </a:lnTo>
                <a:lnTo>
                  <a:pt x="3115" y="2935"/>
                </a:lnTo>
                <a:lnTo>
                  <a:pt x="3121" y="2935"/>
                </a:lnTo>
                <a:lnTo>
                  <a:pt x="3127" y="2939"/>
                </a:lnTo>
                <a:lnTo>
                  <a:pt x="3134" y="2940"/>
                </a:lnTo>
                <a:lnTo>
                  <a:pt x="3140" y="2940"/>
                </a:lnTo>
                <a:lnTo>
                  <a:pt x="3146" y="2943"/>
                </a:lnTo>
                <a:lnTo>
                  <a:pt x="3153" y="2942"/>
                </a:lnTo>
                <a:lnTo>
                  <a:pt x="3159" y="2943"/>
                </a:lnTo>
                <a:lnTo>
                  <a:pt x="3165" y="2944"/>
                </a:lnTo>
                <a:lnTo>
                  <a:pt x="3171" y="2947"/>
                </a:lnTo>
                <a:lnTo>
                  <a:pt x="3178" y="2947"/>
                </a:lnTo>
                <a:lnTo>
                  <a:pt x="3184" y="2949"/>
                </a:lnTo>
                <a:lnTo>
                  <a:pt x="3190" y="2950"/>
                </a:lnTo>
                <a:lnTo>
                  <a:pt x="3196" y="2952"/>
                </a:lnTo>
                <a:lnTo>
                  <a:pt x="3204" y="2952"/>
                </a:lnTo>
                <a:lnTo>
                  <a:pt x="3210" y="2953"/>
                </a:lnTo>
                <a:lnTo>
                  <a:pt x="3217" y="2954"/>
                </a:lnTo>
                <a:lnTo>
                  <a:pt x="3223" y="2955"/>
                </a:lnTo>
                <a:lnTo>
                  <a:pt x="3229" y="2957"/>
                </a:lnTo>
                <a:lnTo>
                  <a:pt x="3235" y="2958"/>
                </a:lnTo>
                <a:lnTo>
                  <a:pt x="3242" y="2960"/>
                </a:lnTo>
                <a:lnTo>
                  <a:pt x="3248" y="2962"/>
                </a:lnTo>
                <a:lnTo>
                  <a:pt x="3254" y="2962"/>
                </a:lnTo>
                <a:lnTo>
                  <a:pt x="3260" y="2964"/>
                </a:lnTo>
                <a:lnTo>
                  <a:pt x="3267" y="2964"/>
                </a:lnTo>
                <a:lnTo>
                  <a:pt x="3273" y="2965"/>
                </a:lnTo>
                <a:lnTo>
                  <a:pt x="3279" y="2965"/>
                </a:lnTo>
                <a:lnTo>
                  <a:pt x="3286" y="2965"/>
                </a:lnTo>
                <a:lnTo>
                  <a:pt x="3292" y="2967"/>
                </a:lnTo>
                <a:lnTo>
                  <a:pt x="3298" y="2969"/>
                </a:lnTo>
                <a:lnTo>
                  <a:pt x="3304" y="2969"/>
                </a:lnTo>
                <a:lnTo>
                  <a:pt x="3311" y="2970"/>
                </a:lnTo>
                <a:lnTo>
                  <a:pt x="3318" y="2970"/>
                </a:lnTo>
                <a:lnTo>
                  <a:pt x="3324" y="2973"/>
                </a:lnTo>
                <a:lnTo>
                  <a:pt x="3331" y="2973"/>
                </a:lnTo>
                <a:lnTo>
                  <a:pt x="3337" y="2974"/>
                </a:lnTo>
                <a:lnTo>
                  <a:pt x="3343" y="2974"/>
                </a:lnTo>
                <a:lnTo>
                  <a:pt x="3350" y="2977"/>
                </a:lnTo>
                <a:lnTo>
                  <a:pt x="3356" y="2978"/>
                </a:lnTo>
                <a:lnTo>
                  <a:pt x="3362" y="2978"/>
                </a:lnTo>
                <a:lnTo>
                  <a:pt x="3368" y="2978"/>
                </a:lnTo>
                <a:lnTo>
                  <a:pt x="3375" y="2979"/>
                </a:lnTo>
                <a:lnTo>
                  <a:pt x="3381" y="2980"/>
                </a:lnTo>
                <a:lnTo>
                  <a:pt x="3387" y="2982"/>
                </a:lnTo>
                <a:lnTo>
                  <a:pt x="3393" y="2983"/>
                </a:lnTo>
                <a:lnTo>
                  <a:pt x="3400" y="2984"/>
                </a:lnTo>
                <a:lnTo>
                  <a:pt x="3406" y="2985"/>
                </a:lnTo>
                <a:lnTo>
                  <a:pt x="3412" y="2987"/>
                </a:lnTo>
                <a:lnTo>
                  <a:pt x="3419" y="2988"/>
                </a:lnTo>
                <a:lnTo>
                  <a:pt x="3425" y="2989"/>
                </a:lnTo>
                <a:lnTo>
                  <a:pt x="3432" y="2989"/>
                </a:lnTo>
                <a:lnTo>
                  <a:pt x="3439" y="2989"/>
                </a:lnTo>
                <a:lnTo>
                  <a:pt x="3445" y="2992"/>
                </a:lnTo>
                <a:lnTo>
                  <a:pt x="3451" y="2993"/>
                </a:lnTo>
                <a:lnTo>
                  <a:pt x="3457" y="2992"/>
                </a:lnTo>
                <a:lnTo>
                  <a:pt x="3464" y="2993"/>
                </a:lnTo>
                <a:lnTo>
                  <a:pt x="3470" y="2994"/>
                </a:lnTo>
                <a:lnTo>
                  <a:pt x="3476" y="2994"/>
                </a:lnTo>
                <a:lnTo>
                  <a:pt x="3483" y="2994"/>
                </a:lnTo>
                <a:lnTo>
                  <a:pt x="3489" y="2994"/>
                </a:lnTo>
                <a:lnTo>
                  <a:pt x="3495" y="2996"/>
                </a:lnTo>
                <a:lnTo>
                  <a:pt x="3501" y="2997"/>
                </a:lnTo>
                <a:lnTo>
                  <a:pt x="3508" y="2998"/>
                </a:lnTo>
                <a:lnTo>
                  <a:pt x="3514" y="2998"/>
                </a:lnTo>
                <a:lnTo>
                  <a:pt x="3520" y="2998"/>
                </a:lnTo>
                <a:lnTo>
                  <a:pt x="3527" y="3001"/>
                </a:lnTo>
                <a:lnTo>
                  <a:pt x="3533" y="3002"/>
                </a:lnTo>
                <a:lnTo>
                  <a:pt x="3539" y="3003"/>
                </a:lnTo>
                <a:lnTo>
                  <a:pt x="3547" y="3003"/>
                </a:lnTo>
                <a:lnTo>
                  <a:pt x="3553" y="3003"/>
                </a:lnTo>
                <a:lnTo>
                  <a:pt x="3559" y="3004"/>
                </a:lnTo>
                <a:lnTo>
                  <a:pt x="3565" y="3004"/>
                </a:lnTo>
                <a:lnTo>
                  <a:pt x="3572" y="3004"/>
                </a:lnTo>
                <a:lnTo>
                  <a:pt x="3578" y="3003"/>
                </a:lnTo>
                <a:lnTo>
                  <a:pt x="3584" y="3004"/>
                </a:lnTo>
                <a:lnTo>
                  <a:pt x="3591" y="3006"/>
                </a:lnTo>
                <a:lnTo>
                  <a:pt x="3597" y="3006"/>
                </a:lnTo>
                <a:lnTo>
                  <a:pt x="3603" y="3007"/>
                </a:lnTo>
                <a:lnTo>
                  <a:pt x="3609" y="3008"/>
                </a:lnTo>
                <a:lnTo>
                  <a:pt x="3616" y="3008"/>
                </a:lnTo>
                <a:lnTo>
                  <a:pt x="3622" y="3007"/>
                </a:lnTo>
                <a:lnTo>
                  <a:pt x="3628" y="3007"/>
                </a:lnTo>
                <a:lnTo>
                  <a:pt x="3634" y="3007"/>
                </a:lnTo>
                <a:lnTo>
                  <a:pt x="3641" y="3008"/>
                </a:lnTo>
                <a:lnTo>
                  <a:pt x="3647" y="3008"/>
                </a:lnTo>
                <a:lnTo>
                  <a:pt x="3653" y="3009"/>
                </a:lnTo>
                <a:lnTo>
                  <a:pt x="3661" y="3009"/>
                </a:lnTo>
                <a:lnTo>
                  <a:pt x="3667" y="3011"/>
                </a:lnTo>
                <a:lnTo>
                  <a:pt x="3673" y="3012"/>
                </a:lnTo>
                <a:lnTo>
                  <a:pt x="3680" y="3013"/>
                </a:lnTo>
                <a:lnTo>
                  <a:pt x="3686" y="3012"/>
                </a:lnTo>
                <a:lnTo>
                  <a:pt x="3692" y="3013"/>
                </a:lnTo>
                <a:lnTo>
                  <a:pt x="3698" y="3013"/>
                </a:lnTo>
                <a:lnTo>
                  <a:pt x="3705" y="3013"/>
                </a:lnTo>
                <a:lnTo>
                  <a:pt x="3711" y="3014"/>
                </a:lnTo>
                <a:lnTo>
                  <a:pt x="3717" y="3013"/>
                </a:lnTo>
                <a:lnTo>
                  <a:pt x="3724" y="3013"/>
                </a:lnTo>
                <a:lnTo>
                  <a:pt x="3730" y="3013"/>
                </a:lnTo>
                <a:lnTo>
                  <a:pt x="3736" y="3014"/>
                </a:lnTo>
                <a:lnTo>
                  <a:pt x="3742" y="3014"/>
                </a:lnTo>
                <a:lnTo>
                  <a:pt x="3749" y="3014"/>
                </a:lnTo>
                <a:lnTo>
                  <a:pt x="3755" y="3016"/>
                </a:lnTo>
                <a:lnTo>
                  <a:pt x="3761" y="3017"/>
                </a:lnTo>
                <a:lnTo>
                  <a:pt x="3767" y="3017"/>
                </a:lnTo>
                <a:lnTo>
                  <a:pt x="3775" y="3016"/>
                </a:lnTo>
                <a:lnTo>
                  <a:pt x="3781" y="3017"/>
                </a:lnTo>
                <a:lnTo>
                  <a:pt x="3788" y="3016"/>
                </a:lnTo>
                <a:lnTo>
                  <a:pt x="3794" y="3017"/>
                </a:lnTo>
                <a:lnTo>
                  <a:pt x="3800" y="3017"/>
                </a:lnTo>
                <a:lnTo>
                  <a:pt x="3806" y="3017"/>
                </a:lnTo>
                <a:lnTo>
                  <a:pt x="3813" y="3017"/>
                </a:lnTo>
                <a:lnTo>
                  <a:pt x="3819" y="3017"/>
                </a:lnTo>
                <a:lnTo>
                  <a:pt x="3825" y="3017"/>
                </a:lnTo>
                <a:lnTo>
                  <a:pt x="3831" y="3017"/>
                </a:lnTo>
                <a:lnTo>
                  <a:pt x="3838" y="3018"/>
                </a:lnTo>
                <a:lnTo>
                  <a:pt x="3844" y="3019"/>
                </a:lnTo>
                <a:lnTo>
                  <a:pt x="3850" y="3019"/>
                </a:lnTo>
                <a:lnTo>
                  <a:pt x="3857" y="3019"/>
                </a:lnTo>
                <a:lnTo>
                  <a:pt x="3863" y="3019"/>
                </a:lnTo>
                <a:lnTo>
                  <a:pt x="3869" y="3021"/>
                </a:lnTo>
                <a:lnTo>
                  <a:pt x="3875" y="3019"/>
                </a:lnTo>
                <a:lnTo>
                  <a:pt x="3882" y="3019"/>
                </a:lnTo>
                <a:lnTo>
                  <a:pt x="3889" y="3019"/>
                </a:lnTo>
                <a:lnTo>
                  <a:pt x="3895" y="3018"/>
                </a:lnTo>
                <a:lnTo>
                  <a:pt x="3902" y="3019"/>
                </a:lnTo>
                <a:lnTo>
                  <a:pt x="3908" y="3019"/>
                </a:lnTo>
                <a:lnTo>
                  <a:pt x="3914" y="3021"/>
                </a:lnTo>
                <a:lnTo>
                  <a:pt x="3921" y="3021"/>
                </a:lnTo>
                <a:lnTo>
                  <a:pt x="3927" y="3021"/>
                </a:lnTo>
                <a:lnTo>
                  <a:pt x="3933" y="3021"/>
                </a:lnTo>
                <a:lnTo>
                  <a:pt x="3939" y="3022"/>
                </a:lnTo>
                <a:lnTo>
                  <a:pt x="3946" y="3022"/>
                </a:lnTo>
                <a:lnTo>
                  <a:pt x="3952" y="3022"/>
                </a:lnTo>
                <a:lnTo>
                  <a:pt x="3958" y="3022"/>
                </a:lnTo>
                <a:lnTo>
                  <a:pt x="3964" y="3023"/>
                </a:lnTo>
                <a:lnTo>
                  <a:pt x="3971" y="3023"/>
                </a:lnTo>
                <a:lnTo>
                  <a:pt x="3977" y="3022"/>
                </a:lnTo>
                <a:lnTo>
                  <a:pt x="3983" y="3023"/>
                </a:lnTo>
                <a:lnTo>
                  <a:pt x="3990" y="3023"/>
                </a:lnTo>
                <a:lnTo>
                  <a:pt x="3996" y="3023"/>
                </a:lnTo>
                <a:lnTo>
                  <a:pt x="4003" y="3024"/>
                </a:lnTo>
                <a:lnTo>
                  <a:pt x="4010" y="3023"/>
                </a:lnTo>
                <a:lnTo>
                  <a:pt x="4016" y="3023"/>
                </a:lnTo>
                <a:lnTo>
                  <a:pt x="4022" y="3024"/>
                </a:lnTo>
                <a:lnTo>
                  <a:pt x="4028" y="3023"/>
                </a:lnTo>
                <a:lnTo>
                  <a:pt x="4035" y="3022"/>
                </a:lnTo>
                <a:lnTo>
                  <a:pt x="4041" y="3023"/>
                </a:lnTo>
                <a:lnTo>
                  <a:pt x="4047" y="3024"/>
                </a:lnTo>
                <a:lnTo>
                  <a:pt x="4054" y="3024"/>
                </a:lnTo>
                <a:lnTo>
                  <a:pt x="4060" y="3024"/>
                </a:lnTo>
                <a:lnTo>
                  <a:pt x="4066" y="3024"/>
                </a:lnTo>
                <a:lnTo>
                  <a:pt x="4072" y="3024"/>
                </a:lnTo>
                <a:lnTo>
                  <a:pt x="4079" y="3024"/>
                </a:lnTo>
                <a:lnTo>
                  <a:pt x="4085" y="3024"/>
                </a:lnTo>
                <a:lnTo>
                  <a:pt x="4091" y="3024"/>
                </a:lnTo>
                <a:lnTo>
                  <a:pt x="4097" y="3026"/>
                </a:lnTo>
                <a:lnTo>
                  <a:pt x="4104" y="3026"/>
                </a:lnTo>
                <a:lnTo>
                  <a:pt x="4110" y="3024"/>
                </a:lnTo>
                <a:lnTo>
                  <a:pt x="4118" y="3026"/>
                </a:lnTo>
                <a:lnTo>
                  <a:pt x="4124" y="3026"/>
                </a:lnTo>
                <a:lnTo>
                  <a:pt x="4130" y="3026"/>
                </a:lnTo>
                <a:lnTo>
                  <a:pt x="4136" y="3026"/>
                </a:lnTo>
                <a:lnTo>
                  <a:pt x="4143" y="3026"/>
                </a:lnTo>
                <a:lnTo>
                  <a:pt x="4149" y="3026"/>
                </a:lnTo>
                <a:lnTo>
                  <a:pt x="4155" y="3027"/>
                </a:lnTo>
                <a:lnTo>
                  <a:pt x="4161" y="3028"/>
                </a:lnTo>
                <a:lnTo>
                  <a:pt x="4168" y="3028"/>
                </a:lnTo>
                <a:lnTo>
                  <a:pt x="4174" y="3028"/>
                </a:lnTo>
                <a:lnTo>
                  <a:pt x="4180" y="3028"/>
                </a:lnTo>
                <a:lnTo>
                  <a:pt x="4187" y="3028"/>
                </a:lnTo>
                <a:lnTo>
                  <a:pt x="4193" y="3028"/>
                </a:lnTo>
                <a:lnTo>
                  <a:pt x="4199" y="3028"/>
                </a:lnTo>
                <a:lnTo>
                  <a:pt x="4205" y="3028"/>
                </a:lnTo>
                <a:lnTo>
                  <a:pt x="4212" y="3028"/>
                </a:lnTo>
                <a:lnTo>
                  <a:pt x="4218" y="3028"/>
                </a:lnTo>
                <a:lnTo>
                  <a:pt x="4224" y="3028"/>
                </a:lnTo>
                <a:lnTo>
                  <a:pt x="4232" y="3028"/>
                </a:lnTo>
                <a:lnTo>
                  <a:pt x="4238" y="3029"/>
                </a:lnTo>
                <a:lnTo>
                  <a:pt x="4244" y="3029"/>
                </a:lnTo>
                <a:lnTo>
                  <a:pt x="4251" y="3029"/>
                </a:lnTo>
                <a:lnTo>
                  <a:pt x="4257" y="3029"/>
                </a:lnTo>
                <a:lnTo>
                  <a:pt x="4263" y="3029"/>
                </a:lnTo>
                <a:lnTo>
                  <a:pt x="4269" y="3028"/>
                </a:lnTo>
                <a:lnTo>
                  <a:pt x="4276" y="3029"/>
                </a:lnTo>
                <a:lnTo>
                  <a:pt x="4282" y="3029"/>
                </a:lnTo>
                <a:lnTo>
                  <a:pt x="4288" y="3029"/>
                </a:lnTo>
                <a:lnTo>
                  <a:pt x="4295" y="3028"/>
                </a:lnTo>
                <a:lnTo>
                  <a:pt x="4301" y="3029"/>
                </a:lnTo>
                <a:lnTo>
                  <a:pt x="4307" y="3029"/>
                </a:lnTo>
                <a:lnTo>
                  <a:pt x="4313" y="3029"/>
                </a:lnTo>
                <a:lnTo>
                  <a:pt x="4320" y="3031"/>
                </a:lnTo>
                <a:lnTo>
                  <a:pt x="4326" y="3031"/>
                </a:lnTo>
                <a:lnTo>
                  <a:pt x="4332" y="3031"/>
                </a:lnTo>
                <a:lnTo>
                  <a:pt x="4338" y="3031"/>
                </a:lnTo>
                <a:lnTo>
                  <a:pt x="4346" y="3031"/>
                </a:lnTo>
                <a:lnTo>
                  <a:pt x="4352" y="3031"/>
                </a:lnTo>
                <a:lnTo>
                  <a:pt x="4359" y="3031"/>
                </a:lnTo>
                <a:lnTo>
                  <a:pt x="4365" y="3032"/>
                </a:lnTo>
                <a:lnTo>
                  <a:pt x="4371" y="3032"/>
                </a:lnTo>
                <a:lnTo>
                  <a:pt x="4377" y="3031"/>
                </a:lnTo>
                <a:lnTo>
                  <a:pt x="4384" y="3031"/>
                </a:lnTo>
                <a:lnTo>
                  <a:pt x="4390" y="3031"/>
                </a:lnTo>
                <a:lnTo>
                  <a:pt x="4396" y="3031"/>
                </a:lnTo>
                <a:lnTo>
                  <a:pt x="4402" y="3031"/>
                </a:lnTo>
                <a:lnTo>
                  <a:pt x="4409" y="3031"/>
                </a:lnTo>
                <a:lnTo>
                  <a:pt x="4415" y="3032"/>
                </a:lnTo>
                <a:lnTo>
                  <a:pt x="4421" y="3032"/>
                </a:lnTo>
                <a:lnTo>
                  <a:pt x="4428" y="3032"/>
                </a:lnTo>
                <a:lnTo>
                  <a:pt x="4434" y="3031"/>
                </a:lnTo>
                <a:lnTo>
                  <a:pt x="4440" y="3031"/>
                </a:lnTo>
                <a:lnTo>
                  <a:pt x="4446" y="3032"/>
                </a:lnTo>
                <a:lnTo>
                  <a:pt x="4453" y="3032"/>
                </a:lnTo>
                <a:lnTo>
                  <a:pt x="4460" y="3032"/>
                </a:lnTo>
                <a:lnTo>
                  <a:pt x="4466" y="3032"/>
                </a:lnTo>
                <a:lnTo>
                  <a:pt x="4473" y="3033"/>
                </a:lnTo>
                <a:lnTo>
                  <a:pt x="4479" y="3033"/>
                </a:lnTo>
                <a:lnTo>
                  <a:pt x="4485" y="3033"/>
                </a:lnTo>
                <a:lnTo>
                  <a:pt x="4492" y="3033"/>
                </a:lnTo>
                <a:lnTo>
                  <a:pt x="4498" y="3032"/>
                </a:lnTo>
                <a:lnTo>
                  <a:pt x="4504" y="3032"/>
                </a:lnTo>
                <a:lnTo>
                  <a:pt x="4510" y="3033"/>
                </a:lnTo>
                <a:lnTo>
                  <a:pt x="4517" y="3033"/>
                </a:lnTo>
                <a:lnTo>
                  <a:pt x="4523" y="3033"/>
                </a:lnTo>
                <a:lnTo>
                  <a:pt x="4529" y="3032"/>
                </a:lnTo>
                <a:lnTo>
                  <a:pt x="4535" y="3032"/>
                </a:lnTo>
                <a:lnTo>
                  <a:pt x="4542" y="3032"/>
                </a:lnTo>
                <a:lnTo>
                  <a:pt x="4548" y="3033"/>
                </a:lnTo>
                <a:lnTo>
                  <a:pt x="4554" y="3033"/>
                </a:lnTo>
                <a:lnTo>
                  <a:pt x="4561" y="3034"/>
                </a:lnTo>
                <a:lnTo>
                  <a:pt x="4567" y="3034"/>
                </a:lnTo>
                <a:lnTo>
                  <a:pt x="4568" y="3034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49" name="Freeform 341"/>
          <p:cNvSpPr>
            <a:spLocks/>
          </p:cNvSpPr>
          <p:nvPr/>
        </p:nvSpPr>
        <p:spPr bwMode="auto">
          <a:xfrm>
            <a:off x="7595322" y="4702175"/>
            <a:ext cx="273050" cy="12700"/>
          </a:xfrm>
          <a:custGeom>
            <a:avLst/>
            <a:gdLst>
              <a:gd name="T0" fmla="*/ 1 w 344"/>
              <a:gd name="T1" fmla="*/ 0 h 17"/>
              <a:gd name="T2" fmla="*/ 0 w 344"/>
              <a:gd name="T3" fmla="*/ 17 h 17"/>
              <a:gd name="T4" fmla="*/ 342 w 344"/>
              <a:gd name="T5" fmla="*/ 17 h 17"/>
              <a:gd name="T6" fmla="*/ 344 w 344"/>
              <a:gd name="T7" fmla="*/ 0 h 17"/>
              <a:gd name="T8" fmla="*/ 1 w 344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7">
                <a:moveTo>
                  <a:pt x="1" y="0"/>
                </a:moveTo>
                <a:lnTo>
                  <a:pt x="0" y="17"/>
                </a:lnTo>
                <a:lnTo>
                  <a:pt x="342" y="17"/>
                </a:lnTo>
                <a:lnTo>
                  <a:pt x="34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51" name="Rectangle 343"/>
          <p:cNvSpPr>
            <a:spLocks noChangeArrowheads="1"/>
          </p:cNvSpPr>
          <p:nvPr/>
        </p:nvSpPr>
        <p:spPr bwMode="auto">
          <a:xfrm>
            <a:off x="7962035" y="4760754"/>
            <a:ext cx="553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i="1" dirty="0" smtClean="0">
                <a:solidFill>
                  <a:srgbClr val="FFFF00"/>
                </a:solidFill>
              </a:rPr>
              <a:t>t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-NPE</a:t>
            </a:r>
            <a:r>
              <a:rPr lang="en-US" altLang="en-US" sz="1600" b="1" baseline="-25000" dirty="0" smtClean="0">
                <a:solidFill>
                  <a:srgbClr val="FFFF00"/>
                </a:solidFill>
              </a:rPr>
              <a:t>B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1053" name="Freeform 345"/>
          <p:cNvSpPr>
            <a:spLocks/>
          </p:cNvSpPr>
          <p:nvPr/>
        </p:nvSpPr>
        <p:spPr bwMode="auto">
          <a:xfrm>
            <a:off x="7595322" y="4794250"/>
            <a:ext cx="273050" cy="12700"/>
          </a:xfrm>
          <a:custGeom>
            <a:avLst/>
            <a:gdLst>
              <a:gd name="T0" fmla="*/ 1 w 344"/>
              <a:gd name="T1" fmla="*/ 0 h 16"/>
              <a:gd name="T2" fmla="*/ 0 w 344"/>
              <a:gd name="T3" fmla="*/ 16 h 16"/>
              <a:gd name="T4" fmla="*/ 342 w 344"/>
              <a:gd name="T5" fmla="*/ 16 h 16"/>
              <a:gd name="T6" fmla="*/ 344 w 344"/>
              <a:gd name="T7" fmla="*/ 0 h 16"/>
              <a:gd name="T8" fmla="*/ 1 w 34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6">
                <a:moveTo>
                  <a:pt x="1" y="0"/>
                </a:moveTo>
                <a:lnTo>
                  <a:pt x="0" y="16"/>
                </a:lnTo>
                <a:lnTo>
                  <a:pt x="342" y="16"/>
                </a:lnTo>
                <a:lnTo>
                  <a:pt x="34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55" name="Rectangle 347"/>
          <p:cNvSpPr>
            <a:spLocks noChangeArrowheads="1"/>
          </p:cNvSpPr>
          <p:nvPr/>
        </p:nvSpPr>
        <p:spPr bwMode="auto">
          <a:xfrm>
            <a:off x="7939810" y="4558173"/>
            <a:ext cx="5569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i="1" dirty="0" smtClean="0">
                <a:solidFill>
                  <a:srgbClr val="FFFF00"/>
                </a:solidFill>
              </a:rPr>
              <a:t>t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-NPE</a:t>
            </a:r>
            <a:r>
              <a:rPr lang="en-US" altLang="en-US" sz="1600" b="1" baseline="-25000" dirty="0" smtClean="0">
                <a:solidFill>
                  <a:srgbClr val="FFFF00"/>
                </a:solidFill>
              </a:rPr>
              <a:t>A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1057" name="Rectangle 349"/>
          <p:cNvSpPr>
            <a:spLocks noChangeArrowheads="1"/>
          </p:cNvSpPr>
          <p:nvPr/>
        </p:nvSpPr>
        <p:spPr bwMode="auto">
          <a:xfrm>
            <a:off x="5430614" y="3709829"/>
            <a:ext cx="16969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Conformer 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Spectra 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1063" name="Freeform 341"/>
          <p:cNvSpPr>
            <a:spLocks/>
          </p:cNvSpPr>
          <p:nvPr/>
        </p:nvSpPr>
        <p:spPr bwMode="auto">
          <a:xfrm>
            <a:off x="1537170" y="4462925"/>
            <a:ext cx="273050" cy="12700"/>
          </a:xfrm>
          <a:custGeom>
            <a:avLst/>
            <a:gdLst>
              <a:gd name="T0" fmla="*/ 1 w 344"/>
              <a:gd name="T1" fmla="*/ 0 h 17"/>
              <a:gd name="T2" fmla="*/ 0 w 344"/>
              <a:gd name="T3" fmla="*/ 17 h 17"/>
              <a:gd name="T4" fmla="*/ 342 w 344"/>
              <a:gd name="T5" fmla="*/ 17 h 17"/>
              <a:gd name="T6" fmla="*/ 344 w 344"/>
              <a:gd name="T7" fmla="*/ 0 h 17"/>
              <a:gd name="T8" fmla="*/ 1 w 344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7">
                <a:moveTo>
                  <a:pt x="1" y="0"/>
                </a:moveTo>
                <a:lnTo>
                  <a:pt x="0" y="17"/>
                </a:lnTo>
                <a:lnTo>
                  <a:pt x="342" y="17"/>
                </a:lnTo>
                <a:lnTo>
                  <a:pt x="34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64" name="Rectangle 343"/>
          <p:cNvSpPr>
            <a:spLocks noChangeArrowheads="1"/>
          </p:cNvSpPr>
          <p:nvPr/>
        </p:nvSpPr>
        <p:spPr bwMode="auto">
          <a:xfrm>
            <a:off x="1937982" y="4283913"/>
            <a:ext cx="553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i="1" dirty="0" smtClean="0">
                <a:solidFill>
                  <a:srgbClr val="FFFF00"/>
                </a:solidFill>
              </a:rPr>
              <a:t>t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-NPE</a:t>
            </a:r>
            <a:r>
              <a:rPr lang="en-US" altLang="en-US" sz="1600" b="1" baseline="-25000" dirty="0" smtClean="0">
                <a:solidFill>
                  <a:srgbClr val="FFFF00"/>
                </a:solidFill>
              </a:rPr>
              <a:t>A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1065" name="Freeform 345"/>
          <p:cNvSpPr>
            <a:spLocks/>
          </p:cNvSpPr>
          <p:nvPr/>
        </p:nvSpPr>
        <p:spPr bwMode="auto">
          <a:xfrm>
            <a:off x="1537170" y="4555000"/>
            <a:ext cx="273050" cy="12700"/>
          </a:xfrm>
          <a:custGeom>
            <a:avLst/>
            <a:gdLst>
              <a:gd name="T0" fmla="*/ 1 w 344"/>
              <a:gd name="T1" fmla="*/ 0 h 16"/>
              <a:gd name="T2" fmla="*/ 0 w 344"/>
              <a:gd name="T3" fmla="*/ 16 h 16"/>
              <a:gd name="T4" fmla="*/ 342 w 344"/>
              <a:gd name="T5" fmla="*/ 16 h 16"/>
              <a:gd name="T6" fmla="*/ 344 w 344"/>
              <a:gd name="T7" fmla="*/ 0 h 16"/>
              <a:gd name="T8" fmla="*/ 1 w 34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6">
                <a:moveTo>
                  <a:pt x="1" y="0"/>
                </a:moveTo>
                <a:lnTo>
                  <a:pt x="0" y="16"/>
                </a:lnTo>
                <a:lnTo>
                  <a:pt x="342" y="16"/>
                </a:lnTo>
                <a:lnTo>
                  <a:pt x="34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66" name="Rectangle 347"/>
          <p:cNvSpPr>
            <a:spLocks noChangeArrowheads="1"/>
          </p:cNvSpPr>
          <p:nvPr/>
        </p:nvSpPr>
        <p:spPr bwMode="auto">
          <a:xfrm>
            <a:off x="1926107" y="4591325"/>
            <a:ext cx="5569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i="1" dirty="0" smtClean="0">
                <a:solidFill>
                  <a:srgbClr val="FFFF00"/>
                </a:solidFill>
              </a:rPr>
              <a:t>t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-NPE</a:t>
            </a:r>
            <a:r>
              <a:rPr lang="en-US" altLang="en-US" sz="1600" b="1" baseline="-25000" dirty="0" smtClean="0">
                <a:solidFill>
                  <a:srgbClr val="FFFF00"/>
                </a:solidFill>
              </a:rPr>
              <a:t>B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762000" y="0"/>
          <a:ext cx="838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Photo House" r:id="rId3" imgW="36364" imgH="374714" progId="Photohse.Document">
                  <p:embed/>
                </p:oleObj>
              </mc:Choice>
              <mc:Fallback>
                <p:oleObj name="Photo House" r:id="rId3" imgW="36364" imgH="374714" progId="Photohse.Document">
                  <p:embed/>
                  <p:pic>
                    <p:nvPicPr>
                      <p:cNvPr id="26726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838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" name="Photo House" r:id="rId5" imgW="771429" imgH="666667" progId="Photohse.Document">
                  <p:embed/>
                </p:oleObj>
              </mc:Choice>
              <mc:Fallback>
                <p:oleObj name="Photo House" r:id="rId5" imgW="771429" imgH="666667" progId="Photohse.Document">
                  <p:embed/>
                  <p:pic>
                    <p:nvPicPr>
                      <p:cNvPr id="267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86600" y="6553200"/>
            <a:ext cx="2057400" cy="304800"/>
          </a:xfrm>
        </p:spPr>
        <p:txBody>
          <a:bodyPr/>
          <a:lstStyle/>
          <a:p>
            <a:r>
              <a:rPr lang="en-US" altLang="en-US" sz="1400" dirty="0">
                <a:solidFill>
                  <a:srgbClr val="002060"/>
                </a:solidFill>
              </a:rPr>
              <a:t>S-V Kinetics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20983" y="609600"/>
            <a:ext cx="5124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Stern-Volmer Quenching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41447"/>
              </p:ext>
            </p:extLst>
          </p:nvPr>
        </p:nvGraphicFramePr>
        <p:xfrm>
          <a:off x="2554179" y="1828800"/>
          <a:ext cx="6934200" cy="4343402"/>
        </p:xfrm>
        <a:graphic>
          <a:graphicData uri="http://schemas.openxmlformats.org/drawingml/2006/table">
            <a:tbl>
              <a:tblPr/>
              <a:tblGrid>
                <a:gridCol w="3467100">
                  <a:extLst>
                    <a:ext uri="{9D8B030D-6E8A-4147-A177-3AD203B41FA5}">
                      <a16:colId xmlns:a16="http://schemas.microsoft.com/office/drawing/2014/main" val="339903623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1276749494"/>
                    </a:ext>
                  </a:extLst>
                </a:gridCol>
              </a:tblGrid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Equation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586759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</a:t>
                      </a:r>
                      <a:r>
                        <a:rPr kumimoji="0" lang="en-US" alt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kumimoji="0" lang="en-US" altLang="en-US" sz="2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</a:t>
                      </a:r>
                      <a:r>
                        <a:rPr kumimoji="0" lang="en-US" altLang="en-US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→  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A*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417688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 →  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</a:t>
                      </a:r>
                      <a:r>
                        <a:rPr kumimoji="0" lang="en-US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kumimoji="0" lang="en-US" alt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2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A*]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913844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 →  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2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A*]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71101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 →  P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2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A*]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44448"/>
                  </a:ext>
                </a:extLst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 + Q →  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 +  Q*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2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[Q][</a:t>
                      </a:r>
                      <a:r>
                        <a:rPr kumimoji="0" lang="en-US" alt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A*]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960835"/>
                  </a:ext>
                </a:extLst>
              </a:tr>
            </a:tbl>
          </a:graphicData>
        </a:graphic>
      </p:graphicFrame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0" y="532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249980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" name="Photo House" r:id="rId3" imgW="36364" imgH="374714" progId="Photohse.Document">
                  <p:embed/>
                </p:oleObj>
              </mc:Choice>
              <mc:Fallback>
                <p:oleObj name="Photo House" r:id="rId3" imgW="36364" imgH="374714" progId="Photohse.Document">
                  <p:embed/>
                  <p:pic>
                    <p:nvPicPr>
                      <p:cNvPr id="26829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43975"/>
              </p:ext>
            </p:extLst>
          </p:nvPr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" name="Photo House" r:id="rId5" imgW="771429" imgH="666667" progId="Photohse.Document">
                  <p:embed/>
                </p:oleObj>
              </mc:Choice>
              <mc:Fallback>
                <p:oleObj name="Photo House" r:id="rId5" imgW="771429" imgH="666667" progId="Photohse.Document">
                  <p:embed/>
                  <p:pic>
                    <p:nvPicPr>
                      <p:cNvPr id="268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7357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01614"/>
              </p:ext>
            </p:extLst>
          </p:nvPr>
        </p:nvGraphicFramePr>
        <p:xfrm>
          <a:off x="766077" y="1436688"/>
          <a:ext cx="233203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" name="Equation" r:id="rId7" imgW="1066680" imgH="393480" progId="Equation.DSMT4">
                  <p:embed/>
                </p:oleObj>
              </mc:Choice>
              <mc:Fallback>
                <p:oleObj name="Equation" r:id="rId7" imgW="1066680" imgH="393480" progId="Equation.DSMT4">
                  <p:embed/>
                  <p:pic>
                    <p:nvPicPr>
                      <p:cNvPr id="2682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77" y="1436688"/>
                        <a:ext cx="2332038" cy="86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2132598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27966"/>
              </p:ext>
            </p:extLst>
          </p:nvPr>
        </p:nvGraphicFramePr>
        <p:xfrm>
          <a:off x="801008" y="2274888"/>
          <a:ext cx="50815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" name="Equation" r:id="rId9" imgW="2311200" imgH="419040" progId="Equation.3">
                  <p:embed/>
                </p:oleObj>
              </mc:Choice>
              <mc:Fallback>
                <p:oleObj name="Equation" r:id="rId9" imgW="2311200" imgH="419040" progId="Equation.3">
                  <p:embed/>
                  <p:pic>
                    <p:nvPicPr>
                      <p:cNvPr id="268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08" y="2274888"/>
                        <a:ext cx="5081588" cy="928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25294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28487"/>
              </p:ext>
            </p:extLst>
          </p:nvPr>
        </p:nvGraphicFramePr>
        <p:xfrm>
          <a:off x="878563" y="3223530"/>
          <a:ext cx="32575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" name="Equation" r:id="rId11" imgW="1307880" imgH="444240" progId="Equation.3">
                  <p:embed/>
                </p:oleObj>
              </mc:Choice>
              <mc:Fallback>
                <p:oleObj name="Equation" r:id="rId11" imgW="1307880" imgH="444240" progId="Equation.3">
                  <p:embed/>
                  <p:pic>
                    <p:nvPicPr>
                      <p:cNvPr id="268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63" y="3223530"/>
                        <a:ext cx="3257550" cy="110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29866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85"/>
              </p:ext>
            </p:extLst>
          </p:nvPr>
        </p:nvGraphicFramePr>
        <p:xfrm>
          <a:off x="759955" y="4435475"/>
          <a:ext cx="34401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" name="Equation" r:id="rId13" imgW="1396800" imgH="444240" progId="Equation.3">
                  <p:embed/>
                </p:oleObj>
              </mc:Choice>
              <mc:Fallback>
                <p:oleObj name="Equation" r:id="rId13" imgW="1396800" imgH="444240" progId="Equation.3">
                  <p:embed/>
                  <p:pic>
                    <p:nvPicPr>
                      <p:cNvPr id="268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55" y="4435475"/>
                        <a:ext cx="3440112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34438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81891"/>
              </p:ext>
            </p:extLst>
          </p:nvPr>
        </p:nvGraphicFramePr>
        <p:xfrm>
          <a:off x="4950050" y="1293813"/>
          <a:ext cx="51403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" name="Equation" r:id="rId15" imgW="2171520" imgH="444240" progId="Equation.3">
                  <p:embed/>
                </p:oleObj>
              </mc:Choice>
              <mc:Fallback>
                <p:oleObj name="Equation" r:id="rId15" imgW="2171520" imgH="444240" progId="Equation.3">
                  <p:embed/>
                  <p:pic>
                    <p:nvPicPr>
                      <p:cNvPr id="268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050" y="1293813"/>
                        <a:ext cx="5140325" cy="105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39010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07937"/>
              </p:ext>
            </p:extLst>
          </p:nvPr>
        </p:nvGraphicFramePr>
        <p:xfrm>
          <a:off x="4974771" y="3636963"/>
          <a:ext cx="5562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2" name="Equation" r:id="rId17" imgW="2476440" imgH="444240" progId="Equation.3">
                  <p:embed/>
                </p:oleObj>
              </mc:Choice>
              <mc:Fallback>
                <p:oleObj name="Equation" r:id="rId17" imgW="2476440" imgH="444240" progId="Equation.3">
                  <p:embed/>
                  <p:pic>
                    <p:nvPicPr>
                      <p:cNvPr id="268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771" y="3636963"/>
                        <a:ext cx="5562600" cy="993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532898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75585"/>
              </p:ext>
            </p:extLst>
          </p:nvPr>
        </p:nvGraphicFramePr>
        <p:xfrm>
          <a:off x="3440113" y="5627688"/>
          <a:ext cx="55387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3" name="Equation" r:id="rId19" imgW="1993680" imgH="253800" progId="Equation.3">
                  <p:embed/>
                </p:oleObj>
              </mc:Choice>
              <mc:Fallback>
                <p:oleObj name="Equation" r:id="rId19" imgW="1993680" imgH="253800" progId="Equation.3">
                  <p:embed/>
                  <p:pic>
                    <p:nvPicPr>
                      <p:cNvPr id="268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5627688"/>
                        <a:ext cx="5538787" cy="69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1601" y="651064"/>
            <a:ext cx="365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The Stern-Volmer Plot</a:t>
            </a:r>
            <a:endParaRPr lang="en-US" sz="2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1771" y="250700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where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sz="24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sz="24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is the rate of light absorption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66" t="13787" r="23294" b="45931"/>
          <a:stretch/>
        </p:blipFill>
        <p:spPr>
          <a:xfrm>
            <a:off x="1074948" y="1669143"/>
            <a:ext cx="10243709" cy="41075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3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Intersystem Crossing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2009775"/>
            <a:ext cx="796149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7016" y="5486400"/>
            <a:ext cx="676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Demchenko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P.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Chem. Int. Ed.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2014,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2-11.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02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928" t="18083" r="21399" b="20980"/>
          <a:stretch/>
        </p:blipFill>
        <p:spPr>
          <a:xfrm>
            <a:off x="3184215" y="1347791"/>
            <a:ext cx="7283599" cy="5307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7015" y="434898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Benzophenone State Diagram</a:t>
            </a:r>
            <a:endParaRPr 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26733"/>
              </p:ext>
            </p:extLst>
          </p:nvPr>
        </p:nvGraphicFramePr>
        <p:xfrm>
          <a:off x="1346653" y="1550987"/>
          <a:ext cx="1530362" cy="98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CS ChemDraw Drawing" r:id="rId4" imgW="1224874" imgH="785812" progId="ChemDraw.Document.6.0">
                  <p:embed/>
                </p:oleObj>
              </mc:Choice>
              <mc:Fallback>
                <p:oleObj name="CS ChemDraw Drawing" r:id="rId4" imgW="1224874" imgH="7858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6653" y="1550987"/>
                        <a:ext cx="1530362" cy="981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69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13" t="28420" r="26725" b="42643"/>
          <a:stretch/>
        </p:blipFill>
        <p:spPr>
          <a:xfrm>
            <a:off x="803850" y="1698171"/>
            <a:ext cx="10473749" cy="3614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256" y="391886"/>
            <a:ext cx="848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El-Sayed’s Rules for Intersystem Crossing</a:t>
            </a:r>
            <a:endParaRPr 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8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0" t="6693" r="8804"/>
          <a:stretch/>
        </p:blipFill>
        <p:spPr>
          <a:xfrm>
            <a:off x="416026" y="958546"/>
            <a:ext cx="10426146" cy="58608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22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87" t="6496" r="6978"/>
          <a:stretch/>
        </p:blipFill>
        <p:spPr>
          <a:xfrm>
            <a:off x="727002" y="609599"/>
            <a:ext cx="10924903" cy="60016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72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22" t="7109" r="7935" b="4431"/>
          <a:stretch/>
        </p:blipFill>
        <p:spPr>
          <a:xfrm>
            <a:off x="406400" y="606125"/>
            <a:ext cx="10682514" cy="60206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19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09" t="7763" r="8196"/>
          <a:stretch/>
        </p:blipFill>
        <p:spPr>
          <a:xfrm>
            <a:off x="928915" y="0"/>
            <a:ext cx="9956800" cy="60342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69574"/>
            <a:ext cx="10896600" cy="93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14" tIns="61409" rIns="122814" bIns="61409" numCol="1" anchor="ctr" anchorCtr="0" compatLnSpc="1">
            <a:prstTxWarp prst="textNoShape">
              <a:avLst/>
            </a:prstTxWarp>
            <a:noAutofit/>
          </a:bodyPr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b="1" kern="0" dirty="0" smtClean="0">
                <a:latin typeface="Times" panose="02020603050405020304" pitchFamily="18" charset="0"/>
                <a:cs typeface="Times" panose="02020603050405020304" pitchFamily="18" charset="0"/>
              </a:rPr>
              <a:t>Multidimensional Isomerization – Conical Intersections </a:t>
            </a:r>
            <a:r>
              <a:rPr lang="en-US" sz="3600" b="1" kern="0" dirty="0">
                <a:latin typeface="Times" panose="02020603050405020304" pitchFamily="18" charset="0"/>
                <a:cs typeface="Times" panose="02020603050405020304" pitchFamily="18" charset="0"/>
              </a:rPr>
              <a:t>–</a:t>
            </a:r>
            <a:r>
              <a:rPr lang="en-US" sz="3600" b="1" kern="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Trapping Twisted Intermediates</a:t>
            </a:r>
            <a:endParaRPr lang="en-US" sz="3600" b="1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02" y="2382865"/>
            <a:ext cx="5132719" cy="32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04907" y="5666460"/>
            <a:ext cx="3973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B. G. </a:t>
            </a:r>
            <a:r>
              <a:rPr lang="fr-FR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Levine</a:t>
            </a:r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T. J. </a:t>
            </a:r>
            <a:r>
              <a:rPr lang="fr-FR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Martínez</a:t>
            </a:r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sz="2000" i="1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Annu</a:t>
            </a:r>
            <a:r>
              <a:rPr lang="fr-FR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sz="2000" i="1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fr-FR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Phys. </a:t>
            </a:r>
            <a:r>
              <a:rPr lang="fr-FR" sz="2000" i="1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Chem</a:t>
            </a:r>
            <a:r>
              <a:rPr lang="fr-FR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sz="20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2007</a:t>
            </a:r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fr-FR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58</a:t>
            </a:r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fr-FR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613-34.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41" y="2609838"/>
            <a:ext cx="2015239" cy="221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8602280" y="3255783"/>
            <a:ext cx="1828800" cy="588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683472" y="4034658"/>
            <a:ext cx="1864128" cy="370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" y="576977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Saltiel, J.; Gupta, S. Photochemistry of the Stilbenes in Methanol. Trapping the Common Phantom Singlet State. </a:t>
            </a:r>
            <a:r>
              <a:rPr lang="en-US" sz="2000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J. Phys. Chem. A</a:t>
            </a:r>
            <a:r>
              <a:rPr lang="en-U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000" b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2018</a:t>
            </a:r>
            <a:r>
              <a:rPr lang="en-U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US" sz="2000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122</a:t>
            </a:r>
            <a:r>
              <a:rPr lang="en-U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6089-6099.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14601"/>
                  </p:ext>
                </p:extLst>
              </p:nvPr>
            </p:nvGraphicFramePr>
            <p:xfrm>
              <a:off x="6308262" y="990600"/>
              <a:ext cx="4750421" cy="1752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504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6037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150"/>
                            </a:lnSpc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tabLst>
                              <a:tab pos="125730" algn="l"/>
                            </a:tabLst>
                          </a:pPr>
                          <a:endParaRPr lang="en-US" sz="2400" b="1" i="1" dirty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ts val="1150"/>
                            </a:lnSpc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tabLst>
                              <a:tab pos="125730" algn="l"/>
                            </a:tabLst>
                          </a:pPr>
                          <a:endParaRPr lang="en-US" sz="2400" b="1" i="1" dirty="0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ts val="1150"/>
                            </a:lnSpc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tabLst>
                              <a:tab pos="12573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𝒉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𝑺</m:t>
                                        </m:r>
                                      </m:e>
                                      <m:sub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𝑺</m:t>
                                        </m:r>
                                      </m:e>
                                      <m:sub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2400" b="1" i="1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𝝍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𝑺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𝒆𝒍</m:t>
                                        </m:r>
                                      </m:sup>
                                    </m:sSubSup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𝝏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𝑯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𝝏</m:t>
                                        </m:r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𝑹</m:t>
                                        </m:r>
                                      </m:den>
                                    </m:f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𝝍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𝑺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𝒆𝒍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2400" b="1" dirty="0" smtClean="0">
                            <a:solidFill>
                              <a:schemeClr val="accent2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ts val="1150"/>
                            </a:lnSpc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tabLst>
                              <a:tab pos="125730" algn="l"/>
                            </a:tabLst>
                          </a:pPr>
                          <a:endParaRPr lang="en-US" sz="2400" b="1" dirty="0">
                            <a:solidFill>
                              <a:schemeClr val="accent2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14601"/>
                  </p:ext>
                </p:extLst>
              </p:nvPr>
            </p:nvGraphicFramePr>
            <p:xfrm>
              <a:off x="6308262" y="990600"/>
              <a:ext cx="4750421" cy="1752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504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75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64388"/>
              </p:ext>
            </p:extLst>
          </p:nvPr>
        </p:nvGraphicFramePr>
        <p:xfrm>
          <a:off x="210842" y="2455775"/>
          <a:ext cx="4056358" cy="297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CS ChemDraw Drawing" r:id="rId6" imgW="5559357" imgH="4074903" progId="ChemDraw.Document.6.0">
                  <p:embed/>
                </p:oleObj>
              </mc:Choice>
              <mc:Fallback>
                <p:oleObj name="CS ChemDraw Drawing" r:id="rId6" imgW="5559357" imgH="4074903" progId="ChemDraw.Document.6.0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842" y="2455775"/>
                        <a:ext cx="4056358" cy="2975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" y="1518286"/>
            <a:ext cx="7935667" cy="5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8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48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 bwMode="auto">
          <a:xfrm>
            <a:off x="8724937" y="7913688"/>
            <a:ext cx="257695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14" tIns="61409" rIns="122814" bIns="614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228172">
              <a:defRPr/>
            </a:pPr>
            <a:fld id="{CC2C4865-A186-42B9-9D32-AB91D6D0B992}" type="slidenum">
              <a:rPr lang="en-US">
                <a:latin typeface="+mn-lt"/>
              </a:rPr>
              <a:pPr defTabSz="1228172">
                <a:defRPr/>
              </a:pPr>
              <a:t>48</a:t>
            </a:fld>
            <a:endParaRPr lang="en-US" dirty="0">
              <a:latin typeface="+mn-lt"/>
            </a:endParaRPr>
          </a:p>
        </p:txBody>
      </p:sp>
      <p:pic>
        <p:nvPicPr>
          <p:cNvPr id="17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" y="0"/>
            <a:ext cx="1141758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8421037" y="8104188"/>
            <a:ext cx="3813701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14" tIns="61409" rIns="122814" bIns="61409" numCol="1" anchor="ctr" anchorCtr="0" compatLnSpc="1">
            <a:prstTxWarp prst="textNoShape">
              <a:avLst/>
            </a:prstTxWarp>
          </a:bodyPr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33CC"/>
                </a:solidFill>
              </a:rPr>
              <a:t>Acknowledgments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5" y="0"/>
            <a:ext cx="102393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95885" y="2578100"/>
            <a:ext cx="1236905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630" tIns="50315" rIns="100630" bIns="50315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25847" y="2679700"/>
            <a:ext cx="1236905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630" tIns="50315" rIns="100630" bIns="50315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437961" y="661988"/>
            <a:ext cx="8748155" cy="666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14" tIns="61409" rIns="122814" bIns="61409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77825" indent="-377825" defTabSz="1227138" eaLnBrk="1" hangingPunct="1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</a:p>
          <a:p>
            <a:pPr marL="377825" indent="-377825" defTabSz="1227138" eaLnBrk="1" hangingPunct="1"/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77825" indent="-377825" defTabSz="1227138" eaLnBrk="1" hangingPunct="1"/>
            <a:r>
              <a:rPr lang="en-US" sz="35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PCA-SM</a:t>
            </a:r>
            <a:endParaRPr lang="en-US" sz="35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825" indent="-377825" defTabSz="1227138" eaLnBrk="1" hangingPunct="1"/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Redwood</a:t>
            </a:r>
          </a:p>
          <a:p>
            <a:pPr marL="377825" indent="-377825" defTabSz="1227138" eaLnBrk="1" hangingPunct="1"/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L. Zimanyi </a:t>
            </a:r>
            <a:endParaRPr lang="en-US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825" indent="-377825" defTabSz="1227138" eaLnBrk="1" hangingPunct="1"/>
            <a:r>
              <a:rPr lang="en-US" sz="35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  <a:p>
            <a:pPr marL="377825" indent="-377825" defTabSz="1227138" eaLnBrk="1" hangingPunct="1"/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Gosia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Bayda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77825" indent="-377825" defTabSz="1227138" eaLnBrk="1" hangingPunct="1"/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Shipra Gupta</a:t>
            </a:r>
          </a:p>
          <a:p>
            <a:pPr marL="377825" indent="-377825" defTabSz="1227138" eaLnBrk="1" hangingPunct="1"/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Sumesh Krishnan</a:t>
            </a:r>
          </a:p>
          <a:p>
            <a:pPr marL="377825" indent="-377825" defTabSz="1227138"/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5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endParaRPr lang="en-US" sz="35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825" indent="-377825" defTabSz="1227138" eaLnBrk="1" hangingPunct="1"/>
            <a:r>
              <a:rPr lang="en-US" sz="35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NSF (</a:t>
            </a:r>
            <a:r>
              <a:rPr lang="en-US" sz="35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1965-2020)</a:t>
            </a:r>
            <a:endParaRPr lang="en-US" sz="35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825" indent="-377825" algn="l" defTabSz="1227138" eaLnBrk="1" hangingPunct="1"/>
            <a:endParaRPr lang="en-US" sz="3500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pic>
        <p:nvPicPr>
          <p:cNvPr id="23" name="Picture 22" descr="Anthonysrou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610600" y="835933"/>
            <a:ext cx="3575352" cy="2681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122"/>
            <a:ext cx="4102222" cy="2307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0" y="1349361"/>
            <a:ext cx="4166675" cy="31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47" y="949106"/>
            <a:ext cx="79025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799" y="274638"/>
            <a:ext cx="10363200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Phosphorescence and the Triplet State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149" y="1600195"/>
            <a:ext cx="8637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Gilbert N. Lewis , M. Kasha </a:t>
            </a:r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1944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2100-2116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90" y="2373858"/>
            <a:ext cx="421640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610" y="5602011"/>
            <a:ext cx="487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Naphthalene phosphorescence – triplet energies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49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6" t="13404" r="8752" b="7593"/>
          <a:stretch/>
        </p:blipFill>
        <p:spPr>
          <a:xfrm>
            <a:off x="97537" y="682752"/>
            <a:ext cx="11531924" cy="61447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8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04" t="7643" r="41096" b="4331"/>
          <a:stretch/>
        </p:blipFill>
        <p:spPr>
          <a:xfrm>
            <a:off x="3407049" y="980243"/>
            <a:ext cx="5003362" cy="5809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086" y="391886"/>
            <a:ext cx="11008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The Saltiel Plot for Stilbene Triplet Photoisomerization</a:t>
            </a:r>
            <a:endParaRPr 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0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46" t="43913" r="6892" b="17893"/>
          <a:stretch/>
        </p:blipFill>
        <p:spPr>
          <a:xfrm>
            <a:off x="630405" y="4081140"/>
            <a:ext cx="10512938" cy="2633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790" t="28486" r="35969" b="23891"/>
          <a:stretch/>
        </p:blipFill>
        <p:spPr>
          <a:xfrm>
            <a:off x="3819692" y="1944914"/>
            <a:ext cx="3857458" cy="255668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9686" cy="15797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1,3-Diene Triplets: Conformer Specific Photoisomerization and </a:t>
            </a:r>
            <a:r>
              <a:rPr lang="en-US" sz="36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Photodimerization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7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Fluorenone</a:t>
            </a:r>
            <a:r>
              <a:rPr lang="en-US" sz="27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sensitized photoisomerization</a:t>
            </a:r>
            <a:endParaRPr lang="en-US" sz="27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0" y="21717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57 kcal/mol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2592" y="218740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52 kcal/mol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4550" y="346932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59 kcal/mol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9076" y="3469320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Not present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7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13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1,3-Diene Triplets: Conformer Specific Photoisomerization and </a:t>
            </a:r>
            <a:r>
              <a:rPr lang="en-US" sz="36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Photodimerization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7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Fluorenone</a:t>
            </a:r>
            <a:r>
              <a:rPr lang="en-US" sz="27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sensitized dimerization</a:t>
            </a:r>
            <a:endParaRPr lang="en-US" sz="27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74" t="23889" r="9499" b="21076"/>
          <a:stretch/>
        </p:blipFill>
        <p:spPr>
          <a:xfrm>
            <a:off x="1148278" y="2619602"/>
            <a:ext cx="9900102" cy="35925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1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Saltiel Plots</a:t>
            </a:r>
            <a:endParaRPr 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57" t="5592" r="19047" b="20076"/>
          <a:stretch/>
        </p:blipFill>
        <p:spPr>
          <a:xfrm>
            <a:off x="301171" y="1872343"/>
            <a:ext cx="6807200" cy="464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3654" y="2960914"/>
            <a:ext cx="48702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1,3-butadiene dimerization</a:t>
            </a:r>
          </a:p>
          <a:p>
            <a:pPr algn="ctr"/>
            <a:r>
              <a:rPr lang="en-US" sz="2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dashes</a:t>
            </a:r>
          </a:p>
          <a:p>
            <a:pPr algn="ctr"/>
            <a:r>
              <a:rPr lang="en-US" sz="2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1,3-pentadiene </a:t>
            </a:r>
            <a:r>
              <a:rPr lang="en-US" sz="2600" b="1" i="1" dirty="0" smtClean="0">
                <a:latin typeface="Times" panose="02020603050405020304" pitchFamily="18" charset="0"/>
                <a:cs typeface="Times" panose="02020603050405020304" pitchFamily="18" charset="0"/>
              </a:rPr>
              <a:t>E,Z </a:t>
            </a:r>
            <a:r>
              <a:rPr lang="en-US" sz="2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isomerization</a:t>
            </a:r>
          </a:p>
          <a:p>
            <a:pPr algn="ctr"/>
            <a:r>
              <a:rPr lang="en-US" sz="2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solid line</a:t>
            </a:r>
            <a:endParaRPr lang="en-US" sz="2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21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42" t="20484" r="12679" b="12649"/>
          <a:stretch/>
        </p:blipFill>
        <p:spPr>
          <a:xfrm>
            <a:off x="1377537" y="285010"/>
            <a:ext cx="9227127" cy="62345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21" r="24197" b="58755"/>
          <a:stretch/>
        </p:blipFill>
        <p:spPr>
          <a:xfrm>
            <a:off x="2481943" y="1555159"/>
            <a:ext cx="7663543" cy="503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9759" y="5138057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Heptane - - -</a:t>
            </a:r>
          </a:p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Water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and Internal Heavy Atom Effects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6908800" cy="52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199" y="3182033"/>
            <a:ext cx="274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Chloron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aphthalene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yellow in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JCP, 1952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7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Singlet O</a:t>
            </a:r>
            <a:r>
              <a:rPr lang="en-US" sz="4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Chemiluminescence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 Triplet Energy Transfer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5420"/>
            <a:ext cx="955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3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114618"/>
            <a:ext cx="1036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Proton Transfer in 7-Azaindole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Transfer Spectroscopy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03" y="1257619"/>
            <a:ext cx="5926717" cy="55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7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327803"/>
            <a:ext cx="1036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Blue Daylily and Intramolecular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Transfer in Flavonoids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460864"/>
            <a:ext cx="6502400" cy="53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0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31853</TotalTime>
  <Words>1231</Words>
  <Application>Microsoft Office PowerPoint</Application>
  <PresentationFormat>Widescreen</PresentationFormat>
  <Paragraphs>352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56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MT Extra Tiger</vt:lpstr>
      <vt:lpstr>Perpetua</vt:lpstr>
      <vt:lpstr>Symbol</vt:lpstr>
      <vt:lpstr>Times</vt:lpstr>
      <vt:lpstr>Times New Roman</vt:lpstr>
      <vt:lpstr>Utsaah</vt:lpstr>
      <vt:lpstr>Office Theme</vt:lpstr>
      <vt:lpstr>CS ChemDraw Drawing</vt:lpstr>
      <vt:lpstr>Equation</vt:lpstr>
      <vt:lpstr>MDLDrawOLE.MDLDrawObject.1</vt:lpstr>
      <vt:lpstr>ISISServer</vt:lpstr>
      <vt:lpstr>Photo House</vt:lpstr>
      <vt:lpstr>ISIS/Draw Sketch</vt:lpstr>
      <vt:lpstr>MDLDrawObject Class</vt:lpstr>
      <vt:lpstr>Elementary Photophysical Transitions and Photochemical Reactions    NSF REU June 09, 2023</vt:lpstr>
      <vt:lpstr>PowerPoint Presentation</vt:lpstr>
      <vt:lpstr>Photo by Lilli Kasha ca. 1970</vt:lpstr>
      <vt:lpstr>Intersystem Crossing</vt:lpstr>
      <vt:lpstr>Phosphorescence and the Triplet State</vt:lpstr>
      <vt:lpstr>External and Internal Heavy Atom Effects</vt:lpstr>
      <vt:lpstr>Singlet O2 in Chemiluminescence and in Triplet Energy Transfer </vt:lpstr>
      <vt:lpstr>Double Proton Transfer in 7-Azaindole Proton Transfer Spectroscopy </vt:lpstr>
      <vt:lpstr>The Blue Daylily and Intramolecular S1 Proton Transfer in Flavonoids</vt:lpstr>
      <vt:lpstr>The Kasha Guitar</vt:lpstr>
      <vt:lpstr>PowerPoint Presentation</vt:lpstr>
      <vt:lpstr>Triplet Sensitized Stilbene Photoisomerization</vt:lpstr>
      <vt:lpstr>The Photostationary State</vt:lpstr>
      <vt:lpstr>PowerPoint Presentation</vt:lpstr>
      <vt:lpstr>Nonvertical Triplet Energy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PreVit D Conformers</vt:lpstr>
      <vt:lpstr>NPE conformers</vt:lpstr>
      <vt:lpstr>PowerPoint Presentation</vt:lpstr>
      <vt:lpstr>Conformer specific photochemistry in c- and t-NPE</vt:lpstr>
      <vt:lpstr>t-NPE/Bz</vt:lpstr>
      <vt:lpstr>PowerPoint Presentation</vt:lpstr>
      <vt:lpstr>PowerPoint Presentation</vt:lpstr>
      <vt:lpstr>t-NPE/PCA-SM</vt:lpstr>
      <vt:lpstr>S-V Kinetics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1,3-Diene Triplets: Conformer Specific Photoisomerization and Photodimerization Fluorenone sensitized photoisomerization</vt:lpstr>
      <vt:lpstr>1,3-Diene Triplets: Conformer Specific Photoisomerization and Photodimerization  Fluorenone sensitized dimerization</vt:lpstr>
      <vt:lpstr>Saltiel Plots</vt:lpstr>
      <vt:lpstr>PowerPoint Presentation</vt:lpstr>
      <vt:lpstr>PowerPoint Presentation</vt:lpstr>
    </vt:vector>
  </TitlesOfParts>
  <Company>Department of Chemistry and Biochemistry at FSU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Saltiel</dc:creator>
  <cp:lastModifiedBy>Jack Saltiel</cp:lastModifiedBy>
  <cp:revision>105</cp:revision>
  <cp:lastPrinted>2019-06-20T21:28:16Z</cp:lastPrinted>
  <dcterms:created xsi:type="dcterms:W3CDTF">2019-06-05T18:55:55Z</dcterms:created>
  <dcterms:modified xsi:type="dcterms:W3CDTF">2023-06-09T18:09:37Z</dcterms:modified>
</cp:coreProperties>
</file>